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</p:sldIdLst>
  <p:sldSz cy="5143500" cx="9144000"/>
  <p:notesSz cx="6858000" cy="9144000"/>
  <p:embeddedFontLst>
    <p:embeddedFont>
      <p:font typeface="Economica"/>
      <p:regular r:id="rId41"/>
      <p:bold r:id="rId42"/>
      <p:italic r:id="rId43"/>
      <p:boldItalic r:id="rId44"/>
    </p:embeddedFont>
    <p:embeddedFont>
      <p:font typeface="Open Sans"/>
      <p:regular r:id="rId45"/>
      <p:bold r:id="rId46"/>
      <p:italic r:id="rId47"/>
      <p:boldItalic r:id="rId4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42" Type="http://schemas.openxmlformats.org/officeDocument/2006/relationships/font" Target="fonts/Economica-bold.fntdata"/><Relationship Id="rId41" Type="http://schemas.openxmlformats.org/officeDocument/2006/relationships/font" Target="fonts/Economica-regular.fntdata"/><Relationship Id="rId22" Type="http://schemas.openxmlformats.org/officeDocument/2006/relationships/slide" Target="slides/slide17.xml"/><Relationship Id="rId44" Type="http://schemas.openxmlformats.org/officeDocument/2006/relationships/font" Target="fonts/Economica-boldItalic.fntdata"/><Relationship Id="rId21" Type="http://schemas.openxmlformats.org/officeDocument/2006/relationships/slide" Target="slides/slide16.xml"/><Relationship Id="rId43" Type="http://schemas.openxmlformats.org/officeDocument/2006/relationships/font" Target="fonts/Economica-italic.fntdata"/><Relationship Id="rId24" Type="http://schemas.openxmlformats.org/officeDocument/2006/relationships/slide" Target="slides/slide19.xml"/><Relationship Id="rId46" Type="http://schemas.openxmlformats.org/officeDocument/2006/relationships/font" Target="fonts/OpenSans-bold.fntdata"/><Relationship Id="rId23" Type="http://schemas.openxmlformats.org/officeDocument/2006/relationships/slide" Target="slides/slide18.xml"/><Relationship Id="rId45" Type="http://schemas.openxmlformats.org/officeDocument/2006/relationships/font" Target="fonts/OpenSans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48" Type="http://schemas.openxmlformats.org/officeDocument/2006/relationships/font" Target="fonts/OpenSans-boldItalic.fntdata"/><Relationship Id="rId25" Type="http://schemas.openxmlformats.org/officeDocument/2006/relationships/slide" Target="slides/slide20.xml"/><Relationship Id="rId47" Type="http://schemas.openxmlformats.org/officeDocument/2006/relationships/font" Target="fonts/OpenSans-italic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c6f8954bc_0_5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c6f8954bc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fr"/>
              <a:t>subject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fr"/>
              <a:t>partner : Ministère des Armées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7fd39b772f_8_3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7fd39b772f_8_3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7fd39b772f_8_4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7fd39b772f_8_4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7fd39b772f_8_4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7fd39b772f_8_4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7fd39b772f_8_6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7fd39b772f_8_6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841ec1d366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841ec1d366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7fd39b772f_8_6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7fd39b772f_8_6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7fd39b772f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7fd39b772f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7fd39b772f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7fd39b772f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8441e5d1d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8441e5d1d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752ddfc28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752ddfc28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c6f8954bc_0_5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c6f8954bc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fr"/>
              <a:t>mention previous bibliographic works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fr"/>
              <a:t>paper : gradients based methods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7fd39b772f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7fd39b772f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7fd39b772f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7fd39b772f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52e788792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52e788792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7fd39b772f_0_2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7fd39b772f_0_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7fd39b772f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7fd39b772f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7fef540773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7fef540773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7fef540773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7fef540773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7fd39b772f_0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7fd39b772f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7fd39b772f_0_2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7fd39b772f_0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7fd39b772f_0_2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7fd39b772f_0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8441e5d1df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8441e5d1d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In situ Visualization of Convolutional Neural Networks 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7fd39b772f_0_2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7fd39b772f_0_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7fd39b772f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7fd39b772f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7fd39b772f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7fd39b772f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7fd39b772f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7fd39b772f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7fd39b772f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7fd39b772f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7fd39b772f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7fd39b772f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7fd39b772f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7fd39b772f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7fd39b772f_8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7fd39b772f_8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7fd39b772f_8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7fd39b772f_8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7fe61370cd_4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7fe61370cd_4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7fd39b772f_8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7fd39b772f_8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7fd39b772f_8_3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7fd39b772f_8_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4013" y="756700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1" name="Google Shape;11;p2"/>
          <p:cNvSpPr/>
          <p:nvPr/>
        </p:nvSpPr>
        <p:spPr>
          <a:xfrm rot="10800000">
            <a:off x="5318350" y="32667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11"/>
          <p:cNvSpPr txBox="1"/>
          <p:nvPr>
            <p:ph hasCustomPrompt="1" type="title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/>
          <p:nvPr>
            <p:ph idx="1" type="body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" name="Google Shape;5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flipH="1">
            <a:off x="7595938" y="4602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7" name="Google Shape;17;p3"/>
          <p:cNvSpPr/>
          <p:nvPr/>
        </p:nvSpPr>
        <p:spPr>
          <a:xfrm flipH="1" rot="10800000">
            <a:off x="466425" y="35583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8" name="Google Shape;18;p3"/>
          <p:cNvSpPr txBox="1"/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5" name="Google Shape;35;p7"/>
          <p:cNvSpPr txBox="1"/>
          <p:nvPr>
            <p:ph idx="1" type="body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6" name="Google Shape;36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8"/>
          <p:cNvSpPr txBox="1"/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0" name="Google Shape;4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4" name="Google Shape;44;p9"/>
          <p:cNvSpPr txBox="1"/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" type="subTitle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idx="1" type="body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/>
        </p:txBody>
      </p:sp>
      <p:sp>
        <p:nvSpPr>
          <p:cNvPr id="50" name="Google Shape;50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lux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png"/><Relationship Id="rId4" Type="http://schemas.openxmlformats.org/officeDocument/2006/relationships/image" Target="../media/image13.png"/><Relationship Id="rId5" Type="http://schemas.openxmlformats.org/officeDocument/2006/relationships/image" Target="../media/image1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0.png"/><Relationship Id="rId4" Type="http://schemas.openxmlformats.org/officeDocument/2006/relationships/image" Target="../media/image1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5.png"/><Relationship Id="rId4" Type="http://schemas.openxmlformats.org/officeDocument/2006/relationships/image" Target="../media/image21.png"/><Relationship Id="rId5" Type="http://schemas.openxmlformats.org/officeDocument/2006/relationships/image" Target="../media/image2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github.com/tonio73/dnnviewer" TargetMode="External"/><Relationship Id="rId4" Type="http://schemas.openxmlformats.org/officeDocument/2006/relationships/image" Target="../media/image3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2.png"/><Relationship Id="rId4" Type="http://schemas.openxmlformats.org/officeDocument/2006/relationships/image" Target="../media/image27.png"/><Relationship Id="rId10" Type="http://schemas.openxmlformats.org/officeDocument/2006/relationships/image" Target="../media/image46.png"/><Relationship Id="rId9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30.png"/><Relationship Id="rId7" Type="http://schemas.openxmlformats.org/officeDocument/2006/relationships/image" Target="../media/image33.png"/><Relationship Id="rId8" Type="http://schemas.openxmlformats.org/officeDocument/2006/relationships/image" Target="../media/image2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6.png"/><Relationship Id="rId4" Type="http://schemas.openxmlformats.org/officeDocument/2006/relationships/image" Target="../media/image32.png"/><Relationship Id="rId10" Type="http://schemas.openxmlformats.org/officeDocument/2006/relationships/image" Target="../media/image36.png"/><Relationship Id="rId9" Type="http://schemas.openxmlformats.org/officeDocument/2006/relationships/image" Target="../media/image39.png"/><Relationship Id="rId5" Type="http://schemas.openxmlformats.org/officeDocument/2006/relationships/image" Target="../media/image37.png"/><Relationship Id="rId6" Type="http://schemas.openxmlformats.org/officeDocument/2006/relationships/image" Target="../media/image31.png"/><Relationship Id="rId7" Type="http://schemas.openxmlformats.org/officeDocument/2006/relationships/image" Target="../media/image40.png"/><Relationship Id="rId8" Type="http://schemas.openxmlformats.org/officeDocument/2006/relationships/image" Target="../media/image3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5.png"/><Relationship Id="rId4" Type="http://schemas.openxmlformats.org/officeDocument/2006/relationships/image" Target="../media/image41.png"/><Relationship Id="rId5" Type="http://schemas.openxmlformats.org/officeDocument/2006/relationships/image" Target="../media/image44.png"/><Relationship Id="rId6" Type="http://schemas.openxmlformats.org/officeDocument/2006/relationships/image" Target="../media/image4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5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image" Target="../media/image10.png"/><Relationship Id="rId5" Type="http://schemas.openxmlformats.org/officeDocument/2006/relationships/image" Target="../media/image1.png"/><Relationship Id="rId6" Type="http://schemas.openxmlformats.org/officeDocument/2006/relationships/image" Target="../media/image12.png"/><Relationship Id="rId7" Type="http://schemas.openxmlformats.org/officeDocument/2006/relationships/image" Target="../media/image14.png"/><Relationship Id="rId8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Relationship Id="rId4" Type="http://schemas.openxmlformats.org/officeDocument/2006/relationships/image" Target="../media/image11.png"/><Relationship Id="rId5" Type="http://schemas.openxmlformats.org/officeDocument/2006/relationships/hyperlink" Target="https://projector.tensorflow.org/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title"/>
          </p:nvPr>
        </p:nvSpPr>
        <p:spPr>
          <a:xfrm>
            <a:off x="606150" y="715400"/>
            <a:ext cx="7833300" cy="269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3200"/>
              <a:t>Convolutional neural network interpretability for picture classification</a:t>
            </a:r>
            <a:endParaRPr sz="3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3200"/>
              <a:t>-</a:t>
            </a:r>
            <a:endParaRPr sz="3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Intermediate presentation (P3)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13"/>
          <p:cNvSpPr txBox="1"/>
          <p:nvPr>
            <p:ph idx="4294967295" type="subTitle"/>
          </p:nvPr>
        </p:nvSpPr>
        <p:spPr>
          <a:xfrm>
            <a:off x="606150" y="3584175"/>
            <a:ext cx="5498400" cy="9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400">
                <a:latin typeface="Arial"/>
                <a:ea typeface="Arial"/>
                <a:cs typeface="Arial"/>
                <a:sym typeface="Arial"/>
              </a:rPr>
              <a:t>Sébastien David, Matthieu Desse, Antoine Hue, </a:t>
            </a:r>
            <a:r>
              <a:rPr lang="fr" sz="1400">
                <a:latin typeface="Arial"/>
                <a:ea typeface="Arial"/>
                <a:cs typeface="Arial"/>
                <a:sym typeface="Arial"/>
              </a:rPr>
              <a:t>Romain Legrand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400">
                <a:latin typeface="Arial"/>
                <a:ea typeface="Arial"/>
                <a:cs typeface="Arial"/>
                <a:sym typeface="Arial"/>
              </a:rPr>
              <a:t>28, April 2020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2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b="1" lang="fr" sz="3000"/>
              <a:t>Neural Embedding Viewer</a:t>
            </a:r>
            <a:endParaRPr b="1"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3000"/>
              <a:t>1.2.		Demo: Training Phase of VGG-16 on CIFAR-10</a:t>
            </a:r>
            <a:endParaRPr sz="3000"/>
          </a:p>
        </p:txBody>
      </p:sp>
      <p:pic>
        <p:nvPicPr>
          <p:cNvPr id="156" name="Google Shape;15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99625"/>
            <a:ext cx="8839198" cy="3202608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2"/>
          <p:cNvSpPr txBox="1"/>
          <p:nvPr/>
        </p:nvSpPr>
        <p:spPr>
          <a:xfrm>
            <a:off x="2493775" y="4502950"/>
            <a:ext cx="4080000" cy="3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100">
                <a:latin typeface="Open Sans"/>
                <a:ea typeface="Open Sans"/>
                <a:cs typeface="Open Sans"/>
                <a:sym typeface="Open Sans"/>
              </a:rPr>
              <a:t>Jupyter Notebook Experiments with Vega Altair</a:t>
            </a:r>
            <a:endParaRPr sz="11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3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b="1" lang="fr" sz="3000"/>
              <a:t>Neural Embedding Viewer</a:t>
            </a:r>
            <a:endParaRPr b="1"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3000"/>
              <a:t>1.2.		Demo: Training Phase of VGG-16 on CIFAR-10</a:t>
            </a:r>
            <a:endParaRPr sz="3000"/>
          </a:p>
        </p:txBody>
      </p:sp>
      <p:pic>
        <p:nvPicPr>
          <p:cNvPr id="163" name="Google Shape;16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99625"/>
            <a:ext cx="8839198" cy="3202608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3"/>
          <p:cNvSpPr txBox="1"/>
          <p:nvPr/>
        </p:nvSpPr>
        <p:spPr>
          <a:xfrm>
            <a:off x="2493775" y="4502950"/>
            <a:ext cx="4080000" cy="3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100">
                <a:latin typeface="Open Sans"/>
                <a:ea typeface="Open Sans"/>
                <a:cs typeface="Open Sans"/>
                <a:sym typeface="Open Sans"/>
              </a:rPr>
              <a:t>Jupyter Notebook Experiments with Vega Altair</a:t>
            </a:r>
            <a:endParaRPr sz="11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b="1" lang="fr" sz="3000"/>
              <a:t>Neural Embedding Viewer</a:t>
            </a:r>
            <a:endParaRPr b="1"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3000"/>
              <a:t>1.2.		Demo: Training Phase of VGG-16 on CIFAR-10</a:t>
            </a:r>
            <a:endParaRPr sz="3000"/>
          </a:p>
        </p:txBody>
      </p:sp>
      <p:pic>
        <p:nvPicPr>
          <p:cNvPr id="170" name="Google Shape;17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99625"/>
            <a:ext cx="8839198" cy="3186595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4"/>
          <p:cNvSpPr txBox="1"/>
          <p:nvPr/>
        </p:nvSpPr>
        <p:spPr>
          <a:xfrm>
            <a:off x="2493775" y="4502950"/>
            <a:ext cx="4080000" cy="3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100">
                <a:latin typeface="Open Sans"/>
                <a:ea typeface="Open Sans"/>
                <a:cs typeface="Open Sans"/>
                <a:sym typeface="Open Sans"/>
              </a:rPr>
              <a:t>Jupyter Notebook Experiments with Vega Altair</a:t>
            </a:r>
            <a:endParaRPr sz="11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b="1" lang="fr" sz="3000"/>
              <a:t>Neural Embedding Viewer</a:t>
            </a:r>
            <a:endParaRPr b="1"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/>
              <a:t>1.3.		Devising an interactive solution</a:t>
            </a:r>
            <a:endParaRPr/>
          </a:p>
        </p:txBody>
      </p:sp>
      <p:sp>
        <p:nvSpPr>
          <p:cNvPr id="177" name="Google Shape;177;p25"/>
          <p:cNvSpPr txBox="1"/>
          <p:nvPr>
            <p:ph idx="1" type="body"/>
          </p:nvPr>
        </p:nvSpPr>
        <p:spPr>
          <a:xfrm>
            <a:off x="311700" y="1225225"/>
            <a:ext cx="4353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fr" sz="1400"/>
              <a:t>Scalability</a:t>
            </a:r>
            <a:endParaRPr sz="1200"/>
          </a:p>
          <a:p>
            <a:pPr indent="-304800" lvl="1" marL="914400" rtl="0" algn="just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fr" sz="1200"/>
              <a:t>A categorical colormap scheme will fail should the number of classes to predict becomes extremely high (e.g. CIFAR-100, ImageNet, Big Earth Net)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</a:pPr>
            <a:r>
              <a:t/>
            </a:r>
            <a:endParaRPr sz="1200">
              <a:solidFill>
                <a:schemeClr val="lt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fr" sz="1400"/>
              <a:t>Interactivity</a:t>
            </a:r>
            <a:endParaRPr sz="1400"/>
          </a:p>
          <a:p>
            <a:pPr indent="-304800" lvl="1" marL="914400" rtl="0" algn="just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fr" sz="1200"/>
              <a:t>Give user choice for visualizing a particular embedding layer (unrealistic to display 16 different layers on a single screen)</a:t>
            </a:r>
            <a:endParaRPr sz="1200"/>
          </a:p>
          <a:p>
            <a:pPr indent="-304800" lvl="1" marL="914400" rtl="0" algn="just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fr" sz="1200"/>
              <a:t>Allow user to visualize the images or label relationships on the embedding scatterplot</a:t>
            </a:r>
            <a:endParaRPr b="1" sz="1400"/>
          </a:p>
        </p:txBody>
      </p:sp>
      <p:pic>
        <p:nvPicPr>
          <p:cNvPr id="178" name="Google Shape;178;p25"/>
          <p:cNvPicPr preferRelativeResize="0"/>
          <p:nvPr/>
        </p:nvPicPr>
        <p:blipFill rotWithShape="1">
          <a:blip r:embed="rId3">
            <a:alphaModFix/>
          </a:blip>
          <a:srcRect b="0" l="0" r="49733" t="50436"/>
          <a:stretch/>
        </p:blipFill>
        <p:spPr>
          <a:xfrm>
            <a:off x="5373575" y="587337"/>
            <a:ext cx="3557624" cy="22263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9" name="Google Shape;179;p25"/>
          <p:cNvCxnSpPr/>
          <p:nvPr/>
        </p:nvCxnSpPr>
        <p:spPr>
          <a:xfrm flipH="1">
            <a:off x="6985674" y="1748413"/>
            <a:ext cx="459900" cy="14106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pic>
        <p:nvPicPr>
          <p:cNvPr id="180" name="Google Shape;180;p25"/>
          <p:cNvPicPr preferRelativeResize="0"/>
          <p:nvPr/>
        </p:nvPicPr>
        <p:blipFill rotWithShape="1">
          <a:blip r:embed="rId3">
            <a:alphaModFix/>
          </a:blip>
          <a:srcRect b="7813" l="49733" r="33195" t="61082"/>
          <a:stretch/>
        </p:blipFill>
        <p:spPr>
          <a:xfrm>
            <a:off x="6150850" y="3159022"/>
            <a:ext cx="1477850" cy="1709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b="1" lang="fr" sz="3000"/>
              <a:t>Neural Embedding Viewer</a:t>
            </a:r>
            <a:endParaRPr b="1"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/>
              <a:t>1.3.		Devising an interactive solution</a:t>
            </a:r>
            <a:endParaRPr/>
          </a:p>
        </p:txBody>
      </p:sp>
      <p:pic>
        <p:nvPicPr>
          <p:cNvPr id="186" name="Google Shape;18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15538" y="1465275"/>
            <a:ext cx="3026025" cy="10483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7" name="Google Shape;187;p26"/>
          <p:cNvCxnSpPr/>
          <p:nvPr/>
        </p:nvCxnSpPr>
        <p:spPr>
          <a:xfrm flipH="1">
            <a:off x="2901874" y="2657175"/>
            <a:ext cx="1613400" cy="382200"/>
          </a:xfrm>
          <a:prstGeom prst="straightConnector1">
            <a:avLst/>
          </a:prstGeom>
          <a:noFill/>
          <a:ln cap="flat" cmpd="sng" w="19050">
            <a:solidFill>
              <a:srgbClr val="CCA677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88" name="Google Shape;188;p26"/>
          <p:cNvCxnSpPr/>
          <p:nvPr/>
        </p:nvCxnSpPr>
        <p:spPr>
          <a:xfrm>
            <a:off x="4515010" y="2657125"/>
            <a:ext cx="1928400" cy="317700"/>
          </a:xfrm>
          <a:prstGeom prst="straightConnector1">
            <a:avLst/>
          </a:prstGeom>
          <a:noFill/>
          <a:ln cap="flat" cmpd="sng" w="19050">
            <a:solidFill>
              <a:srgbClr val="CCA677"/>
            </a:solidFill>
            <a:prstDash val="solid"/>
            <a:round/>
            <a:headEnd len="med" w="med" type="none"/>
            <a:tailEnd len="med" w="med" type="stealth"/>
          </a:ln>
        </p:spPr>
      </p:cxnSp>
      <p:pic>
        <p:nvPicPr>
          <p:cNvPr id="189" name="Google Shape;189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1050" y="3251425"/>
            <a:ext cx="1808424" cy="1508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74550" y="3457351"/>
            <a:ext cx="3244300" cy="1228675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6"/>
          <p:cNvSpPr txBox="1"/>
          <p:nvPr/>
        </p:nvSpPr>
        <p:spPr>
          <a:xfrm>
            <a:off x="6443410" y="2802925"/>
            <a:ext cx="1808400" cy="3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/>
              <a:t>Post-Training (Explainable AI)</a:t>
            </a:r>
            <a:endParaRPr b="1" sz="1200"/>
          </a:p>
        </p:txBody>
      </p:sp>
      <p:sp>
        <p:nvSpPr>
          <p:cNvPr id="192" name="Google Shape;192;p26"/>
          <p:cNvSpPr txBox="1"/>
          <p:nvPr/>
        </p:nvSpPr>
        <p:spPr>
          <a:xfrm>
            <a:off x="803674" y="2867475"/>
            <a:ext cx="2098200" cy="3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/>
              <a:t>During Training</a:t>
            </a:r>
            <a:endParaRPr b="1" sz="12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7"/>
          <p:cNvSpPr txBox="1"/>
          <p:nvPr/>
        </p:nvSpPr>
        <p:spPr>
          <a:xfrm>
            <a:off x="206350" y="336275"/>
            <a:ext cx="1360500" cy="87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latin typeface="Open Sans"/>
                <a:ea typeface="Open Sans"/>
                <a:cs typeface="Open Sans"/>
                <a:sym typeface="Open Sans"/>
              </a:rPr>
              <a:t>Preliminary prototype with Dash</a:t>
            </a:r>
            <a:endParaRPr i="1" sz="11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98" name="Google Shape;198;p27"/>
          <p:cNvPicPr preferRelativeResize="0"/>
          <p:nvPr/>
        </p:nvPicPr>
        <p:blipFill rotWithShape="1">
          <a:blip r:embed="rId3">
            <a:alphaModFix/>
          </a:blip>
          <a:srcRect b="0" l="0" r="67867" t="0"/>
          <a:stretch/>
        </p:blipFill>
        <p:spPr>
          <a:xfrm>
            <a:off x="277942" y="1270525"/>
            <a:ext cx="972350" cy="104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7"/>
          <p:cNvPicPr preferRelativeResize="0"/>
          <p:nvPr/>
        </p:nvPicPr>
        <p:blipFill rotWithShape="1">
          <a:blip r:embed="rId4">
            <a:alphaModFix/>
          </a:blip>
          <a:srcRect b="0" l="0" r="0" t="10039"/>
          <a:stretch/>
        </p:blipFill>
        <p:spPr>
          <a:xfrm>
            <a:off x="1721875" y="472900"/>
            <a:ext cx="7077650" cy="404077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8"/>
          <p:cNvSpPr txBox="1"/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Weights and gradients evolution</a:t>
            </a:r>
            <a:endParaRPr/>
          </a:p>
        </p:txBody>
      </p:sp>
      <p:sp>
        <p:nvSpPr>
          <p:cNvPr id="205" name="Google Shape;205;p28"/>
          <p:cNvSpPr txBox="1"/>
          <p:nvPr>
            <p:ph idx="1" type="subTitle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28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fr"/>
              <a:t>Visualise custom </a:t>
            </a:r>
            <a:r>
              <a:rPr lang="fr"/>
              <a:t>weights and gradients based </a:t>
            </a:r>
            <a:r>
              <a:rPr lang="fr"/>
              <a:t>metrics 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9"/>
          <p:cNvSpPr txBox="1"/>
          <p:nvPr>
            <p:ph idx="4294967295" type="body"/>
          </p:nvPr>
        </p:nvSpPr>
        <p:spPr>
          <a:xfrm>
            <a:off x="311700" y="1147225"/>
            <a:ext cx="8520600" cy="343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/>
              <a:t>Gradient and weights are two main concepts in DNN (forward and back-propagation).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/>
              <a:t>The aim is to create several custom metrics to visualise 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fr"/>
              <a:t>the evolution for a unit (layer or neuron…),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fr"/>
              <a:t>the main activation areas of our CNN.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/>
              <a:t>The custom metrics are the following 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fr"/>
              <a:t>basic values of accuracy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fr"/>
              <a:t>basic values of gradients and weights,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fr"/>
              <a:t>difference between 2 epochs (grads and weights)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29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Observations and Intuitions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0"/>
          <p:cNvSpPr txBox="1"/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Interactive Demo</a:t>
            </a:r>
            <a:endParaRPr/>
          </a:p>
        </p:txBody>
      </p:sp>
      <p:sp>
        <p:nvSpPr>
          <p:cNvPr id="218" name="Google Shape;218;p30"/>
          <p:cNvSpPr txBox="1"/>
          <p:nvPr>
            <p:ph idx="1" type="subTitle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 GUI splits into 4 parts</a:t>
            </a:r>
            <a:endParaRPr/>
          </a:p>
        </p:txBody>
      </p:sp>
      <p:pic>
        <p:nvPicPr>
          <p:cNvPr id="224" name="Google Shape;224;p31"/>
          <p:cNvPicPr preferRelativeResize="0"/>
          <p:nvPr/>
        </p:nvPicPr>
        <p:blipFill rotWithShape="1">
          <a:blip r:embed="rId3">
            <a:alphaModFix/>
          </a:blip>
          <a:srcRect b="2856" l="2253" r="1463" t="0"/>
          <a:stretch/>
        </p:blipFill>
        <p:spPr>
          <a:xfrm>
            <a:off x="1844650" y="1613450"/>
            <a:ext cx="5039498" cy="2868499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31"/>
          <p:cNvSpPr/>
          <p:nvPr/>
        </p:nvSpPr>
        <p:spPr>
          <a:xfrm>
            <a:off x="102250" y="2157000"/>
            <a:ext cx="285900" cy="285900"/>
          </a:xfrm>
          <a:prstGeom prst="ellipse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/>
              <a:t>1</a:t>
            </a:r>
            <a:endParaRPr b="1"/>
          </a:p>
        </p:txBody>
      </p:sp>
      <p:sp>
        <p:nvSpPr>
          <p:cNvPr id="226" name="Google Shape;226;p31"/>
          <p:cNvSpPr txBox="1"/>
          <p:nvPr/>
        </p:nvSpPr>
        <p:spPr>
          <a:xfrm>
            <a:off x="388150" y="1980750"/>
            <a:ext cx="1532700" cy="11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Open Sans"/>
                <a:ea typeface="Open Sans"/>
                <a:cs typeface="Open Sans"/>
                <a:sym typeface="Open Sans"/>
              </a:rPr>
              <a:t>Define an architecture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7" name="Google Shape;227;p31"/>
          <p:cNvSpPr/>
          <p:nvPr/>
        </p:nvSpPr>
        <p:spPr>
          <a:xfrm>
            <a:off x="6889775" y="2157000"/>
            <a:ext cx="285900" cy="285900"/>
          </a:xfrm>
          <a:prstGeom prst="ellipse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/>
              <a:t>2</a:t>
            </a:r>
            <a:endParaRPr b="1"/>
          </a:p>
        </p:txBody>
      </p:sp>
      <p:sp>
        <p:nvSpPr>
          <p:cNvPr id="228" name="Google Shape;228;p31"/>
          <p:cNvSpPr txBox="1"/>
          <p:nvPr/>
        </p:nvSpPr>
        <p:spPr>
          <a:xfrm>
            <a:off x="7205900" y="1842050"/>
            <a:ext cx="1938000" cy="11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Open Sans"/>
                <a:ea typeface="Open Sans"/>
                <a:cs typeface="Open Sans"/>
                <a:sym typeface="Open Sans"/>
              </a:rPr>
              <a:t>Visualise evolution of training/validation loss and accuracy 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9" name="Google Shape;229;p31"/>
          <p:cNvSpPr/>
          <p:nvPr/>
        </p:nvSpPr>
        <p:spPr>
          <a:xfrm>
            <a:off x="102250" y="3654300"/>
            <a:ext cx="285900" cy="285900"/>
          </a:xfrm>
          <a:prstGeom prst="ellipse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/>
              <a:t>3</a:t>
            </a:r>
            <a:endParaRPr b="1"/>
          </a:p>
        </p:txBody>
      </p:sp>
      <p:sp>
        <p:nvSpPr>
          <p:cNvPr id="230" name="Google Shape;230;p31"/>
          <p:cNvSpPr txBox="1"/>
          <p:nvPr/>
        </p:nvSpPr>
        <p:spPr>
          <a:xfrm>
            <a:off x="311700" y="3452675"/>
            <a:ext cx="1724100" cy="11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Open Sans"/>
                <a:ea typeface="Open Sans"/>
                <a:cs typeface="Open Sans"/>
                <a:sym typeface="Open Sans"/>
              </a:rPr>
              <a:t>Visualise weights and gradients evolution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1" name="Google Shape;231;p31"/>
          <p:cNvSpPr/>
          <p:nvPr/>
        </p:nvSpPr>
        <p:spPr>
          <a:xfrm>
            <a:off x="6925063" y="3654300"/>
            <a:ext cx="285900" cy="285900"/>
          </a:xfrm>
          <a:prstGeom prst="ellipse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/>
              <a:t>4</a:t>
            </a:r>
            <a:endParaRPr b="1"/>
          </a:p>
        </p:txBody>
      </p:sp>
      <p:sp>
        <p:nvSpPr>
          <p:cNvPr id="232" name="Google Shape;232;p31"/>
          <p:cNvSpPr txBox="1"/>
          <p:nvPr/>
        </p:nvSpPr>
        <p:spPr>
          <a:xfrm>
            <a:off x="7251875" y="3206250"/>
            <a:ext cx="1532700" cy="11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Open Sans"/>
                <a:ea typeface="Open Sans"/>
                <a:cs typeface="Open Sans"/>
                <a:sym typeface="Open Sans"/>
              </a:rPr>
              <a:t>Visualise activation and correlation between filters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Open Sans"/>
                <a:ea typeface="Open Sans"/>
                <a:cs typeface="Open Sans"/>
                <a:sym typeface="Open Sans"/>
              </a:rPr>
              <a:t>(</a:t>
            </a:r>
            <a:r>
              <a:rPr i="1" lang="fr">
                <a:latin typeface="Open Sans"/>
                <a:ea typeface="Open Sans"/>
                <a:cs typeface="Open Sans"/>
                <a:sym typeface="Open Sans"/>
              </a:rPr>
              <a:t>to be </a:t>
            </a:r>
            <a:r>
              <a:rPr i="1" lang="fr">
                <a:latin typeface="Open Sans"/>
                <a:ea typeface="Open Sans"/>
                <a:cs typeface="Open Sans"/>
                <a:sym typeface="Open Sans"/>
              </a:rPr>
              <a:t>developed</a:t>
            </a:r>
            <a:r>
              <a:rPr lang="fr">
                <a:latin typeface="Open Sans"/>
                <a:ea typeface="Open Sans"/>
                <a:cs typeface="Open Sans"/>
                <a:sym typeface="Open Sans"/>
              </a:rPr>
              <a:t>)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/>
          <p:nvPr>
            <p:ph idx="4294967295" type="body"/>
          </p:nvPr>
        </p:nvSpPr>
        <p:spPr>
          <a:xfrm>
            <a:off x="3561000" y="3238050"/>
            <a:ext cx="2174400" cy="121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/>
              <a:t>04/02/2020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/>
              <a:t>P2 presentation and first meeting with the partner</a:t>
            </a:r>
            <a:endParaRPr sz="1100"/>
          </a:p>
        </p:txBody>
      </p:sp>
      <p:sp>
        <p:nvSpPr>
          <p:cNvPr id="69" name="Google Shape;69;p14"/>
          <p:cNvSpPr txBox="1"/>
          <p:nvPr>
            <p:ph idx="4294967295" type="body"/>
          </p:nvPr>
        </p:nvSpPr>
        <p:spPr>
          <a:xfrm>
            <a:off x="1629250" y="1492700"/>
            <a:ext cx="2174400" cy="109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/>
              <a:t>08/01/2020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/>
              <a:t>First call with the Defense minister’s partner</a:t>
            </a:r>
            <a:endParaRPr sz="1100"/>
          </a:p>
        </p:txBody>
      </p:sp>
      <p:cxnSp>
        <p:nvCxnSpPr>
          <p:cNvPr id="70" name="Google Shape;70;p14"/>
          <p:cNvCxnSpPr/>
          <p:nvPr/>
        </p:nvCxnSpPr>
        <p:spPr>
          <a:xfrm>
            <a:off x="420075" y="2927037"/>
            <a:ext cx="83361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71" name="Google Shape;71;p1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Timeline</a:t>
            </a:r>
            <a:endParaRPr/>
          </a:p>
        </p:txBody>
      </p:sp>
      <p:grpSp>
        <p:nvGrpSpPr>
          <p:cNvPr id="72" name="Google Shape;72;p14"/>
          <p:cNvGrpSpPr/>
          <p:nvPr/>
        </p:nvGrpSpPr>
        <p:grpSpPr>
          <a:xfrm>
            <a:off x="369350" y="2864883"/>
            <a:ext cx="129000" cy="770742"/>
            <a:chOff x="369350" y="2864883"/>
            <a:chExt cx="129000" cy="770742"/>
          </a:xfrm>
        </p:grpSpPr>
        <p:sp>
          <p:nvSpPr>
            <p:cNvPr id="73" name="Google Shape;73;p14"/>
            <p:cNvSpPr/>
            <p:nvPr/>
          </p:nvSpPr>
          <p:spPr>
            <a:xfrm>
              <a:off x="369350" y="2864883"/>
              <a:ext cx="129000" cy="129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74" name="Google Shape;74;p14"/>
            <p:cNvCxnSpPr/>
            <p:nvPr/>
          </p:nvCxnSpPr>
          <p:spPr>
            <a:xfrm>
              <a:off x="433850" y="2991525"/>
              <a:ext cx="0" cy="6441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med" w="med" type="oval"/>
            </a:ln>
          </p:spPr>
        </p:cxnSp>
      </p:grpSp>
      <p:sp>
        <p:nvSpPr>
          <p:cNvPr id="75" name="Google Shape;75;p14"/>
          <p:cNvSpPr txBox="1"/>
          <p:nvPr>
            <p:ph idx="4294967295" type="body"/>
          </p:nvPr>
        </p:nvSpPr>
        <p:spPr>
          <a:xfrm>
            <a:off x="464100" y="3238125"/>
            <a:ext cx="2174400" cy="121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/>
              <a:t>11/2019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/>
              <a:t>Project kickoff</a:t>
            </a:r>
            <a:endParaRPr sz="1100"/>
          </a:p>
        </p:txBody>
      </p:sp>
      <p:grpSp>
        <p:nvGrpSpPr>
          <p:cNvPr id="76" name="Google Shape;76;p14"/>
          <p:cNvGrpSpPr/>
          <p:nvPr/>
        </p:nvGrpSpPr>
        <p:grpSpPr>
          <a:xfrm>
            <a:off x="1553050" y="1736575"/>
            <a:ext cx="129000" cy="1254971"/>
            <a:chOff x="1553050" y="1736575"/>
            <a:chExt cx="129000" cy="1254971"/>
          </a:xfrm>
        </p:grpSpPr>
        <p:sp>
          <p:nvSpPr>
            <p:cNvPr id="77" name="Google Shape;77;p14"/>
            <p:cNvSpPr/>
            <p:nvPr/>
          </p:nvSpPr>
          <p:spPr>
            <a:xfrm>
              <a:off x="1553050" y="2862546"/>
              <a:ext cx="129000" cy="129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78" name="Google Shape;78;p14"/>
            <p:cNvCxnSpPr/>
            <p:nvPr/>
          </p:nvCxnSpPr>
          <p:spPr>
            <a:xfrm rot="10800000">
              <a:off x="1614125" y="1736575"/>
              <a:ext cx="0" cy="1128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med" w="med" type="oval"/>
            </a:ln>
          </p:spPr>
        </p:cxnSp>
      </p:grpSp>
      <p:grpSp>
        <p:nvGrpSpPr>
          <p:cNvPr id="79" name="Google Shape;79;p14"/>
          <p:cNvGrpSpPr/>
          <p:nvPr/>
        </p:nvGrpSpPr>
        <p:grpSpPr>
          <a:xfrm>
            <a:off x="3484800" y="2862533"/>
            <a:ext cx="129000" cy="773079"/>
            <a:chOff x="3484800" y="2862533"/>
            <a:chExt cx="129000" cy="773079"/>
          </a:xfrm>
        </p:grpSpPr>
        <p:sp>
          <p:nvSpPr>
            <p:cNvPr id="80" name="Google Shape;80;p14"/>
            <p:cNvSpPr/>
            <p:nvPr/>
          </p:nvSpPr>
          <p:spPr>
            <a:xfrm>
              <a:off x="3484800" y="2862533"/>
              <a:ext cx="129000" cy="129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81" name="Google Shape;81;p14"/>
            <p:cNvCxnSpPr/>
            <p:nvPr/>
          </p:nvCxnSpPr>
          <p:spPr>
            <a:xfrm>
              <a:off x="3546200" y="2991513"/>
              <a:ext cx="0" cy="6441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med" w="med" type="oval"/>
            </a:ln>
          </p:spPr>
        </p:cxnSp>
      </p:grpSp>
      <p:grpSp>
        <p:nvGrpSpPr>
          <p:cNvPr id="82" name="Google Shape;82;p14"/>
          <p:cNvGrpSpPr/>
          <p:nvPr/>
        </p:nvGrpSpPr>
        <p:grpSpPr>
          <a:xfrm>
            <a:off x="5144075" y="1736575"/>
            <a:ext cx="129000" cy="1257296"/>
            <a:chOff x="5144075" y="1736575"/>
            <a:chExt cx="129000" cy="1257296"/>
          </a:xfrm>
        </p:grpSpPr>
        <p:sp>
          <p:nvSpPr>
            <p:cNvPr id="83" name="Google Shape;83;p14"/>
            <p:cNvSpPr/>
            <p:nvPr/>
          </p:nvSpPr>
          <p:spPr>
            <a:xfrm>
              <a:off x="5144075" y="2864871"/>
              <a:ext cx="129000" cy="129000"/>
            </a:xfrm>
            <a:prstGeom prst="ellipse">
              <a:avLst/>
            </a:prstGeom>
            <a:solidFill>
              <a:schemeClr val="accent1"/>
            </a:solidFill>
            <a:ln cap="flat" cmpd="sng" w="9525">
              <a:solidFill>
                <a:srgbClr val="98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84" name="Google Shape;84;p14"/>
            <p:cNvCxnSpPr/>
            <p:nvPr/>
          </p:nvCxnSpPr>
          <p:spPr>
            <a:xfrm rot="10800000">
              <a:off x="5208575" y="1736575"/>
              <a:ext cx="0" cy="1128300"/>
            </a:xfrm>
            <a:prstGeom prst="straightConnector1">
              <a:avLst/>
            </a:prstGeom>
            <a:noFill/>
            <a:ln cap="flat" cmpd="sng" w="9525">
              <a:solidFill>
                <a:srgbClr val="980000"/>
              </a:solidFill>
              <a:prstDash val="solid"/>
              <a:round/>
              <a:headEnd len="sm" w="sm" type="none"/>
              <a:tailEnd len="med" w="med" type="oval"/>
            </a:ln>
          </p:spPr>
        </p:cxnSp>
      </p:grpSp>
      <p:sp>
        <p:nvSpPr>
          <p:cNvPr id="85" name="Google Shape;85;p14"/>
          <p:cNvSpPr txBox="1"/>
          <p:nvPr>
            <p:ph idx="4294967295" type="body"/>
          </p:nvPr>
        </p:nvSpPr>
        <p:spPr>
          <a:xfrm>
            <a:off x="5220275" y="1492700"/>
            <a:ext cx="2174400" cy="109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980000"/>
                </a:solidFill>
              </a:rPr>
              <a:t>28/04/2020</a:t>
            </a:r>
            <a:endParaRPr b="1">
              <a:solidFill>
                <a:srgbClr val="98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980000"/>
                </a:solidFill>
              </a:rPr>
              <a:t>P3 presentation (remote)</a:t>
            </a:r>
            <a:endParaRPr sz="1100">
              <a:solidFill>
                <a:srgbClr val="980000"/>
              </a:solidFill>
            </a:endParaRPr>
          </a:p>
        </p:txBody>
      </p:sp>
      <p:grpSp>
        <p:nvGrpSpPr>
          <p:cNvPr id="86" name="Google Shape;86;p14"/>
          <p:cNvGrpSpPr/>
          <p:nvPr/>
        </p:nvGrpSpPr>
        <p:grpSpPr>
          <a:xfrm>
            <a:off x="6657900" y="2864871"/>
            <a:ext cx="129000" cy="770742"/>
            <a:chOff x="6657900" y="2864871"/>
            <a:chExt cx="129000" cy="770742"/>
          </a:xfrm>
        </p:grpSpPr>
        <p:sp>
          <p:nvSpPr>
            <p:cNvPr id="87" name="Google Shape;87;p14"/>
            <p:cNvSpPr/>
            <p:nvPr/>
          </p:nvSpPr>
          <p:spPr>
            <a:xfrm>
              <a:off x="6657900" y="2864871"/>
              <a:ext cx="129000" cy="129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88" name="Google Shape;88;p14"/>
            <p:cNvCxnSpPr/>
            <p:nvPr/>
          </p:nvCxnSpPr>
          <p:spPr>
            <a:xfrm>
              <a:off x="6722400" y="2991513"/>
              <a:ext cx="0" cy="6441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med" w="med" type="oval"/>
            </a:ln>
          </p:spPr>
        </p:cxnSp>
      </p:grpSp>
      <p:sp>
        <p:nvSpPr>
          <p:cNvPr id="89" name="Google Shape;89;p14"/>
          <p:cNvSpPr txBox="1"/>
          <p:nvPr>
            <p:ph idx="4294967295" type="body"/>
          </p:nvPr>
        </p:nvSpPr>
        <p:spPr>
          <a:xfrm>
            <a:off x="6734100" y="3238050"/>
            <a:ext cx="2174400" cy="121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/>
              <a:t>25/06/2020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/>
              <a:t>Final restitution</a:t>
            </a:r>
            <a:endParaRPr sz="11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2"/>
          <p:cNvSpPr txBox="1"/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DNN Viewer</a:t>
            </a:r>
            <a:endParaRPr/>
          </a:p>
        </p:txBody>
      </p:sp>
      <p:sp>
        <p:nvSpPr>
          <p:cNvPr id="238" name="Google Shape;238;p32"/>
          <p:cNvSpPr txBox="1"/>
          <p:nvPr>
            <p:ph idx="1" type="subTitle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32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fr"/>
              <a:t>Inspection of </a:t>
            </a:r>
            <a:br>
              <a:rPr lang="fr"/>
            </a:br>
            <a:r>
              <a:rPr lang="fr"/>
              <a:t> architecture,</a:t>
            </a:r>
            <a:r>
              <a:rPr lang="fr"/>
              <a:t> </a:t>
            </a:r>
            <a:br>
              <a:rPr lang="fr"/>
            </a:br>
            <a:r>
              <a:rPr lang="fr"/>
              <a:t> learnt parameters, </a:t>
            </a:r>
            <a:br>
              <a:rPr lang="fr"/>
            </a:br>
            <a:r>
              <a:rPr lang="fr"/>
              <a:t> and performance </a:t>
            </a:r>
            <a:br>
              <a:rPr lang="fr"/>
            </a:br>
            <a:r>
              <a:rPr lang="fr"/>
              <a:t>over epochs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3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Observations and Intuitions</a:t>
            </a:r>
            <a:endParaRPr/>
          </a:p>
        </p:txBody>
      </p:sp>
      <p:sp>
        <p:nvSpPr>
          <p:cNvPr id="245" name="Google Shape;245;p33"/>
          <p:cNvSpPr txBox="1"/>
          <p:nvPr>
            <p:ph idx="1" type="body"/>
          </p:nvPr>
        </p:nvSpPr>
        <p:spPr>
          <a:xfrm>
            <a:off x="311700" y="1147225"/>
            <a:ext cx="8520600" cy="343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/>
              <a:t>Most techniques presented in the bibliography are assuming a layer or unit has been selected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fr"/>
              <a:t>A graphical user interface to click and select units would be very helpful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/>
              <a:t>Each unit should be evaluated with test data (e.g. activation, saliency) and within the network graph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fr"/>
              <a:t>The user interface will allow navigation up and down the graph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/>
              <a:t>Even the consolidated views over a dataset (e.g. t-SNE, UMAP) require layer/unit selection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0" name="Google Shape;250;p34"/>
          <p:cNvGrpSpPr/>
          <p:nvPr/>
        </p:nvGrpSpPr>
        <p:grpSpPr>
          <a:xfrm>
            <a:off x="207400" y="121225"/>
            <a:ext cx="3695075" cy="2486775"/>
            <a:chOff x="294000" y="2571750"/>
            <a:chExt cx="3695075" cy="2486775"/>
          </a:xfrm>
        </p:grpSpPr>
        <p:pic>
          <p:nvPicPr>
            <p:cNvPr id="251" name="Google Shape;251;p3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94000" y="2571750"/>
              <a:ext cx="3695075" cy="24867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2" name="Google Shape;252;p34"/>
            <p:cNvSpPr txBox="1"/>
            <p:nvPr/>
          </p:nvSpPr>
          <p:spPr>
            <a:xfrm>
              <a:off x="1422746" y="3588488"/>
              <a:ext cx="1726500" cy="453300"/>
            </a:xfrm>
            <a:prstGeom prst="rect">
              <a:avLst/>
            </a:prstGeom>
            <a:solidFill>
              <a:srgbClr val="FFE599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300">
                  <a:latin typeface="Open Sans"/>
                  <a:ea typeface="Open Sans"/>
                  <a:cs typeface="Open Sans"/>
                  <a:sym typeface="Open Sans"/>
                </a:rPr>
                <a:t>Netron</a:t>
              </a:r>
              <a:endParaRPr sz="13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253" name="Google Shape;253;p34"/>
          <p:cNvGrpSpPr/>
          <p:nvPr/>
        </p:nvGrpSpPr>
        <p:grpSpPr>
          <a:xfrm>
            <a:off x="4918375" y="240374"/>
            <a:ext cx="4086950" cy="3090750"/>
            <a:chOff x="4979000" y="872474"/>
            <a:chExt cx="4086950" cy="3090750"/>
          </a:xfrm>
        </p:grpSpPr>
        <p:pic>
          <p:nvPicPr>
            <p:cNvPr id="254" name="Google Shape;254;p3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979000" y="872474"/>
              <a:ext cx="4086950" cy="30907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5" name="Google Shape;255;p34"/>
            <p:cNvSpPr txBox="1"/>
            <p:nvPr/>
          </p:nvSpPr>
          <p:spPr>
            <a:xfrm>
              <a:off x="6159221" y="2336413"/>
              <a:ext cx="1726500" cy="453300"/>
            </a:xfrm>
            <a:prstGeom prst="rect">
              <a:avLst/>
            </a:prstGeom>
            <a:solidFill>
              <a:srgbClr val="FFE599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300">
                  <a:latin typeface="Open Sans"/>
                  <a:ea typeface="Open Sans"/>
                  <a:cs typeface="Open Sans"/>
                  <a:sym typeface="Open Sans"/>
                </a:rPr>
                <a:t>Tensorboard</a:t>
              </a:r>
              <a:endParaRPr sz="13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256" name="Google Shape;256;p34"/>
          <p:cNvGrpSpPr/>
          <p:nvPr/>
        </p:nvGrpSpPr>
        <p:grpSpPr>
          <a:xfrm>
            <a:off x="2438399" y="2571750"/>
            <a:ext cx="4267202" cy="2332467"/>
            <a:chOff x="152400" y="152400"/>
            <a:chExt cx="4267202" cy="2332467"/>
          </a:xfrm>
        </p:grpSpPr>
        <p:pic>
          <p:nvPicPr>
            <p:cNvPr id="257" name="Google Shape;257;p3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52400" y="152400"/>
              <a:ext cx="4267202" cy="2332467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258" name="Google Shape;258;p34"/>
            <p:cNvSpPr txBox="1"/>
            <p:nvPr/>
          </p:nvSpPr>
          <p:spPr>
            <a:xfrm>
              <a:off x="846738" y="1153100"/>
              <a:ext cx="2589600" cy="453300"/>
            </a:xfrm>
            <a:prstGeom prst="rect">
              <a:avLst/>
            </a:prstGeom>
            <a:solidFill>
              <a:srgbClr val="FFE599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300">
                  <a:latin typeface="Open Sans"/>
                  <a:ea typeface="Open Sans"/>
                  <a:cs typeface="Open Sans"/>
                  <a:sym typeface="Open Sans"/>
                </a:rPr>
                <a:t>playground.tensorflow.org</a:t>
              </a:r>
              <a:endParaRPr sz="13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5"/>
          <p:cNvSpPr txBox="1"/>
          <p:nvPr>
            <p:ph type="title"/>
          </p:nvPr>
        </p:nvSpPr>
        <p:spPr>
          <a:xfrm>
            <a:off x="311700" y="155100"/>
            <a:ext cx="8520600" cy="102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Deep Neural Network Viewer </a:t>
            </a:r>
            <a:r>
              <a:rPr lang="fr" sz="1800" u="sng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  <a:hlinkClick r:id="rId3"/>
              </a:rPr>
              <a:t>https://github.com/tonio73/dnnviewer</a:t>
            </a:r>
            <a:r>
              <a:rPr lang="fr" sz="1800"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/>
          </a:p>
        </p:txBody>
      </p:sp>
      <p:pic>
        <p:nvPicPr>
          <p:cNvPr id="264" name="Google Shape;264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64950" y="1345350"/>
            <a:ext cx="5467350" cy="3593550"/>
          </a:xfrm>
          <a:prstGeom prst="rect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65" name="Google Shape;265;p35"/>
          <p:cNvSpPr txBox="1"/>
          <p:nvPr/>
        </p:nvSpPr>
        <p:spPr>
          <a:xfrm>
            <a:off x="167350" y="134535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</a:t>
            </a:r>
            <a:r>
              <a:rPr lang="fr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graphical user interface to inspect: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-"/>
            </a:pPr>
            <a:r>
              <a:rPr lang="fr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architecture, 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-"/>
            </a:pPr>
            <a:r>
              <a:rPr lang="fr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learnt parameters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-"/>
            </a:pPr>
            <a:r>
              <a:rPr lang="fr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gradients 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of a deep neural network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fr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$ pip install dnnviewer</a:t>
            </a:r>
            <a:endParaRPr sz="1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DNN Viewer software stack</a:t>
            </a:r>
            <a:endParaRPr/>
          </a:p>
        </p:txBody>
      </p:sp>
      <p:sp>
        <p:nvSpPr>
          <p:cNvPr id="271" name="Google Shape;271;p36"/>
          <p:cNvSpPr/>
          <p:nvPr/>
        </p:nvSpPr>
        <p:spPr>
          <a:xfrm>
            <a:off x="558525" y="3722725"/>
            <a:ext cx="3199500" cy="482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Serveur</a:t>
            </a:r>
            <a:endParaRPr/>
          </a:p>
        </p:txBody>
      </p:sp>
      <p:sp>
        <p:nvSpPr>
          <p:cNvPr id="272" name="Google Shape;272;p36"/>
          <p:cNvSpPr/>
          <p:nvPr/>
        </p:nvSpPr>
        <p:spPr>
          <a:xfrm>
            <a:off x="5235050" y="3722725"/>
            <a:ext cx="3199500" cy="482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Client</a:t>
            </a:r>
            <a:endParaRPr/>
          </a:p>
        </p:txBody>
      </p:sp>
      <p:sp>
        <p:nvSpPr>
          <p:cNvPr id="273" name="Google Shape;273;p36"/>
          <p:cNvSpPr/>
          <p:nvPr/>
        </p:nvSpPr>
        <p:spPr>
          <a:xfrm>
            <a:off x="558525" y="3240325"/>
            <a:ext cx="3199500" cy="482400"/>
          </a:xfrm>
          <a:prstGeom prst="rect">
            <a:avLst/>
          </a:prstGeom>
          <a:solidFill>
            <a:srgbClr val="F1C23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Python runtime</a:t>
            </a:r>
            <a:endParaRPr/>
          </a:p>
        </p:txBody>
      </p:sp>
      <p:sp>
        <p:nvSpPr>
          <p:cNvPr id="274" name="Google Shape;274;p36"/>
          <p:cNvSpPr/>
          <p:nvPr/>
        </p:nvSpPr>
        <p:spPr>
          <a:xfrm>
            <a:off x="5235050" y="3240325"/>
            <a:ext cx="3199500" cy="482400"/>
          </a:xfrm>
          <a:prstGeom prst="rect">
            <a:avLst/>
          </a:prstGeom>
          <a:solidFill>
            <a:srgbClr val="F1C23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Browser (JS runtime)</a:t>
            </a:r>
            <a:endParaRPr/>
          </a:p>
        </p:txBody>
      </p:sp>
      <p:sp>
        <p:nvSpPr>
          <p:cNvPr id="275" name="Google Shape;275;p36"/>
          <p:cNvSpPr/>
          <p:nvPr/>
        </p:nvSpPr>
        <p:spPr>
          <a:xfrm>
            <a:off x="558525" y="2757925"/>
            <a:ext cx="1595700" cy="4824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Flask web server</a:t>
            </a:r>
            <a:endParaRPr/>
          </a:p>
        </p:txBody>
      </p:sp>
      <p:sp>
        <p:nvSpPr>
          <p:cNvPr id="276" name="Google Shape;276;p36"/>
          <p:cNvSpPr/>
          <p:nvPr/>
        </p:nvSpPr>
        <p:spPr>
          <a:xfrm>
            <a:off x="2154225" y="2757925"/>
            <a:ext cx="1603800" cy="4824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Plotly</a:t>
            </a:r>
            <a:endParaRPr/>
          </a:p>
        </p:txBody>
      </p:sp>
      <p:sp>
        <p:nvSpPr>
          <p:cNvPr id="277" name="Google Shape;277;p36"/>
          <p:cNvSpPr/>
          <p:nvPr/>
        </p:nvSpPr>
        <p:spPr>
          <a:xfrm>
            <a:off x="558525" y="2275525"/>
            <a:ext cx="3199500" cy="4824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Dash</a:t>
            </a:r>
            <a:endParaRPr/>
          </a:p>
        </p:txBody>
      </p:sp>
      <p:sp>
        <p:nvSpPr>
          <p:cNvPr id="278" name="Google Shape;278;p36"/>
          <p:cNvSpPr/>
          <p:nvPr/>
        </p:nvSpPr>
        <p:spPr>
          <a:xfrm>
            <a:off x="558525" y="1793125"/>
            <a:ext cx="3199500" cy="482400"/>
          </a:xfrm>
          <a:prstGeom prst="rect">
            <a:avLst/>
          </a:prstGeom>
          <a:solidFill>
            <a:srgbClr val="F6B26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DNN Viewer</a:t>
            </a:r>
            <a:endParaRPr/>
          </a:p>
        </p:txBody>
      </p:sp>
      <p:sp>
        <p:nvSpPr>
          <p:cNvPr id="279" name="Google Shape;279;p36"/>
          <p:cNvSpPr/>
          <p:nvPr/>
        </p:nvSpPr>
        <p:spPr>
          <a:xfrm>
            <a:off x="6830750" y="2757925"/>
            <a:ext cx="1603800" cy="4824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Plotly.js</a:t>
            </a:r>
            <a:endParaRPr/>
          </a:p>
        </p:txBody>
      </p:sp>
      <p:sp>
        <p:nvSpPr>
          <p:cNvPr id="280" name="Google Shape;280;p36"/>
          <p:cNvSpPr/>
          <p:nvPr/>
        </p:nvSpPr>
        <p:spPr>
          <a:xfrm>
            <a:off x="5235050" y="2757925"/>
            <a:ext cx="1595700" cy="4824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React.js</a:t>
            </a:r>
            <a:endParaRPr/>
          </a:p>
        </p:txBody>
      </p:sp>
      <p:sp>
        <p:nvSpPr>
          <p:cNvPr id="281" name="Google Shape;281;p36"/>
          <p:cNvSpPr/>
          <p:nvPr/>
        </p:nvSpPr>
        <p:spPr>
          <a:xfrm>
            <a:off x="5235050" y="1793125"/>
            <a:ext cx="3199500" cy="482400"/>
          </a:xfrm>
          <a:prstGeom prst="rect">
            <a:avLst/>
          </a:prstGeom>
          <a:solidFill>
            <a:srgbClr val="F6B26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DNN Viewer application</a:t>
            </a:r>
            <a:endParaRPr/>
          </a:p>
        </p:txBody>
      </p:sp>
      <p:sp>
        <p:nvSpPr>
          <p:cNvPr id="282" name="Google Shape;282;p36"/>
          <p:cNvSpPr/>
          <p:nvPr/>
        </p:nvSpPr>
        <p:spPr>
          <a:xfrm>
            <a:off x="5235050" y="2275525"/>
            <a:ext cx="1603800" cy="4824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Dash components</a:t>
            </a:r>
            <a:endParaRPr/>
          </a:p>
        </p:txBody>
      </p:sp>
      <p:sp>
        <p:nvSpPr>
          <p:cNvPr id="283" name="Google Shape;283;p36"/>
          <p:cNvSpPr/>
          <p:nvPr/>
        </p:nvSpPr>
        <p:spPr>
          <a:xfrm>
            <a:off x="6830750" y="2275525"/>
            <a:ext cx="1603800" cy="4824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Dash Bootstrap components</a:t>
            </a:r>
            <a:endParaRPr/>
          </a:p>
        </p:txBody>
      </p:sp>
      <p:cxnSp>
        <p:nvCxnSpPr>
          <p:cNvPr id="284" name="Google Shape;284;p36"/>
          <p:cNvCxnSpPr>
            <a:stCxn id="271" idx="2"/>
            <a:endCxn id="272" idx="2"/>
          </p:cNvCxnSpPr>
          <p:nvPr/>
        </p:nvCxnSpPr>
        <p:spPr>
          <a:xfrm flipH="1" rot="-5400000">
            <a:off x="4496175" y="1867225"/>
            <a:ext cx="600" cy="4676400"/>
          </a:xfrm>
          <a:prstGeom prst="bentConnector3">
            <a:avLst>
              <a:gd fmla="val 101787500" name="adj1"/>
            </a:avLst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7"/>
          <p:cNvSpPr txBox="1"/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Interactive Demo</a:t>
            </a:r>
            <a:endParaRPr/>
          </a:p>
        </p:txBody>
      </p:sp>
      <p:sp>
        <p:nvSpPr>
          <p:cNvPr id="290" name="Google Shape;290;p37"/>
          <p:cNvSpPr txBox="1"/>
          <p:nvPr>
            <p:ph idx="1" type="subTitle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DNN Viewer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8"/>
          <p:cNvSpPr txBox="1"/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Use cases</a:t>
            </a:r>
            <a:endParaRPr/>
          </a:p>
        </p:txBody>
      </p:sp>
      <p:sp>
        <p:nvSpPr>
          <p:cNvPr id="296" name="Google Shape;296;p38"/>
          <p:cNvSpPr txBox="1"/>
          <p:nvPr>
            <p:ph idx="1" type="subTitle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DNN Viewer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9"/>
          <p:cNvSpPr txBox="1"/>
          <p:nvPr>
            <p:ph type="title"/>
          </p:nvPr>
        </p:nvSpPr>
        <p:spPr>
          <a:xfrm>
            <a:off x="311700" y="38825"/>
            <a:ext cx="8520600" cy="65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DNN Viewer forward activation</a:t>
            </a:r>
            <a:endParaRPr/>
          </a:p>
        </p:txBody>
      </p:sp>
      <p:pic>
        <p:nvPicPr>
          <p:cNvPr id="302" name="Google Shape;30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3403025"/>
            <a:ext cx="1619825" cy="166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06412" y="2493962"/>
            <a:ext cx="1042647" cy="83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14313" y="3644162"/>
            <a:ext cx="1176175" cy="118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01638" y="2243450"/>
            <a:ext cx="1527850" cy="132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3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73312" y="3644150"/>
            <a:ext cx="1184525" cy="1184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3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382095" y="2243437"/>
            <a:ext cx="1809307" cy="132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3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694489" y="3639800"/>
            <a:ext cx="1184525" cy="1193235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39"/>
          <p:cNvSpPr txBox="1"/>
          <p:nvPr/>
        </p:nvSpPr>
        <p:spPr>
          <a:xfrm>
            <a:off x="2496650" y="4741500"/>
            <a:ext cx="1411500" cy="4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Open Sans"/>
                <a:ea typeface="Open Sans"/>
                <a:cs typeface="Open Sans"/>
                <a:sym typeface="Open Sans"/>
              </a:rPr>
              <a:t>Conv #1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10" name="Google Shape;310;p39"/>
          <p:cNvSpPr txBox="1"/>
          <p:nvPr/>
        </p:nvSpPr>
        <p:spPr>
          <a:xfrm>
            <a:off x="4361838" y="4741500"/>
            <a:ext cx="1411500" cy="4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Open Sans"/>
                <a:ea typeface="Open Sans"/>
                <a:cs typeface="Open Sans"/>
                <a:sym typeface="Open Sans"/>
              </a:rPr>
              <a:t>Conv #2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11" name="Google Shape;311;p39"/>
          <p:cNvSpPr txBox="1"/>
          <p:nvPr/>
        </p:nvSpPr>
        <p:spPr>
          <a:xfrm>
            <a:off x="6576813" y="4741500"/>
            <a:ext cx="1411500" cy="4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Open Sans"/>
                <a:ea typeface="Open Sans"/>
                <a:cs typeface="Open Sans"/>
                <a:sym typeface="Open Sans"/>
              </a:rPr>
              <a:t>Conv #3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12" name="Google Shape;312;p39"/>
          <p:cNvSpPr txBox="1"/>
          <p:nvPr/>
        </p:nvSpPr>
        <p:spPr>
          <a:xfrm>
            <a:off x="178425" y="705550"/>
            <a:ext cx="1968300" cy="14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0000" spcFirstLastPara="1" rIns="91425" wrap="square" tIns="91425">
            <a:noAutofit/>
          </a:bodyPr>
          <a:lstStyle/>
          <a:p>
            <a:pPr indent="-166199" lvl="0" marL="179999" rtl="0" algn="l"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Char char="-"/>
            </a:pPr>
            <a:r>
              <a:rPr lang="fr" sz="1200">
                <a:latin typeface="Open Sans"/>
                <a:ea typeface="Open Sans"/>
                <a:cs typeface="Open Sans"/>
                <a:sym typeface="Open Sans"/>
              </a:rPr>
              <a:t>Fashion MNIST</a:t>
            </a:r>
            <a:r>
              <a:rPr lang="fr" sz="1200">
                <a:latin typeface="Open Sans"/>
                <a:ea typeface="Open Sans"/>
                <a:cs typeface="Open Sans"/>
                <a:sym typeface="Open Sans"/>
              </a:rPr>
              <a:t> classification</a:t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  <a:p>
            <a:pPr indent="-166199" lvl="0" marL="179999" rtl="0" algn="l"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Char char="-"/>
            </a:pPr>
            <a:r>
              <a:rPr lang="fr" sz="1200">
                <a:latin typeface="Open Sans"/>
                <a:ea typeface="Open Sans"/>
                <a:cs typeface="Open Sans"/>
                <a:sym typeface="Open Sans"/>
              </a:rPr>
              <a:t>3 convolutional layers</a:t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  <a:p>
            <a:pPr indent="-166199" lvl="0" marL="179999" rtl="0" algn="l"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Char char="-"/>
            </a:pPr>
            <a:r>
              <a:rPr lang="fr" sz="1200">
                <a:latin typeface="Open Sans"/>
                <a:ea typeface="Open Sans"/>
                <a:cs typeface="Open Sans"/>
                <a:sym typeface="Open Sans"/>
              </a:rPr>
              <a:t>2 dense layers</a:t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  <a:p>
            <a:pPr indent="-166199" lvl="0" marL="179999" rtl="0" algn="l"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Char char="-"/>
            </a:pPr>
            <a:r>
              <a:rPr lang="fr" sz="1200">
                <a:latin typeface="Open Sans"/>
                <a:ea typeface="Open Sans"/>
                <a:cs typeface="Open Sans"/>
                <a:sym typeface="Open Sans"/>
              </a:rPr>
              <a:t>Accuracy ~92%</a:t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13" name="Google Shape;313;p3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706400" y="668575"/>
            <a:ext cx="5485001" cy="150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40"/>
          <p:cNvSpPr txBox="1"/>
          <p:nvPr>
            <p:ph type="title"/>
          </p:nvPr>
        </p:nvSpPr>
        <p:spPr>
          <a:xfrm>
            <a:off x="311700" y="155875"/>
            <a:ext cx="8520600" cy="651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DNN Viewer forward on deeper network</a:t>
            </a:r>
            <a:endParaRPr/>
          </a:p>
        </p:txBody>
      </p:sp>
      <p:pic>
        <p:nvPicPr>
          <p:cNvPr id="319" name="Google Shape;31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9692" y="3164463"/>
            <a:ext cx="923125" cy="92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3164475"/>
            <a:ext cx="923125" cy="92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70925" y="1013425"/>
            <a:ext cx="6448275" cy="1773550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40"/>
          <p:cNvSpPr txBox="1"/>
          <p:nvPr/>
        </p:nvSpPr>
        <p:spPr>
          <a:xfrm>
            <a:off x="152400" y="1056775"/>
            <a:ext cx="2224200" cy="14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0000" spcFirstLastPara="1" rIns="91425" wrap="square" tIns="91425">
            <a:noAutofit/>
          </a:bodyPr>
          <a:lstStyle/>
          <a:p>
            <a:pPr indent="-166199" lvl="0" marL="179999" rtl="0" algn="l"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Char char="-"/>
            </a:pPr>
            <a:r>
              <a:rPr lang="fr" sz="1200">
                <a:latin typeface="Open Sans"/>
                <a:ea typeface="Open Sans"/>
                <a:cs typeface="Open Sans"/>
                <a:sym typeface="Open Sans"/>
              </a:rPr>
              <a:t>CIFAR-10 classification</a:t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  <a:p>
            <a:pPr indent="-166199" lvl="0" marL="179999" rtl="0" algn="l"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Char char="-"/>
            </a:pPr>
            <a:r>
              <a:rPr lang="fr" sz="1200">
                <a:latin typeface="Open Sans"/>
                <a:ea typeface="Open Sans"/>
                <a:cs typeface="Open Sans"/>
                <a:sym typeface="Open Sans"/>
              </a:rPr>
              <a:t>6 convolutional layers</a:t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  <a:p>
            <a:pPr indent="-166199" lvl="0" marL="179999" rtl="0" algn="l"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Char char="-"/>
            </a:pPr>
            <a:r>
              <a:rPr lang="fr" sz="1200">
                <a:latin typeface="Open Sans"/>
                <a:ea typeface="Open Sans"/>
                <a:cs typeface="Open Sans"/>
                <a:sym typeface="Open Sans"/>
              </a:rPr>
              <a:t>3 dense layers</a:t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  <a:p>
            <a:pPr indent="-166199" lvl="0" marL="179999" rtl="0" algn="l"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Char char="-"/>
            </a:pPr>
            <a:r>
              <a:rPr lang="fr" sz="1200">
                <a:latin typeface="Open Sans"/>
                <a:ea typeface="Open Sans"/>
                <a:cs typeface="Open Sans"/>
                <a:sym typeface="Open Sans"/>
              </a:rPr>
              <a:t>Accuracy ~85%</a:t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23" name="Google Shape;323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66983" y="3164474"/>
            <a:ext cx="923125" cy="923125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40"/>
          <p:cNvSpPr txBox="1"/>
          <p:nvPr/>
        </p:nvSpPr>
        <p:spPr>
          <a:xfrm>
            <a:off x="1459700" y="4225625"/>
            <a:ext cx="923100" cy="5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latin typeface="Open Sans"/>
                <a:ea typeface="Open Sans"/>
                <a:cs typeface="Open Sans"/>
                <a:sym typeface="Open Sans"/>
              </a:rPr>
              <a:t>Conv #1</a:t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latin typeface="Open Sans"/>
                <a:ea typeface="Open Sans"/>
                <a:cs typeface="Open Sans"/>
                <a:sym typeface="Open Sans"/>
              </a:rPr>
              <a:t>Unit #13</a:t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25" name="Google Shape;325;p40"/>
          <p:cNvSpPr txBox="1"/>
          <p:nvPr/>
        </p:nvSpPr>
        <p:spPr>
          <a:xfrm>
            <a:off x="2766988" y="4225625"/>
            <a:ext cx="923100" cy="5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latin typeface="Open Sans"/>
                <a:ea typeface="Open Sans"/>
                <a:cs typeface="Open Sans"/>
                <a:sym typeface="Open Sans"/>
              </a:rPr>
              <a:t>Conv #2</a:t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latin typeface="Open Sans"/>
                <a:ea typeface="Open Sans"/>
                <a:cs typeface="Open Sans"/>
                <a:sym typeface="Open Sans"/>
              </a:rPr>
              <a:t>Unit #1</a:t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26" name="Google Shape;326;p4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074275" y="3164486"/>
            <a:ext cx="923100" cy="923100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40"/>
          <p:cNvSpPr txBox="1"/>
          <p:nvPr/>
        </p:nvSpPr>
        <p:spPr>
          <a:xfrm>
            <a:off x="4074288" y="4225625"/>
            <a:ext cx="923100" cy="5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latin typeface="Open Sans"/>
                <a:ea typeface="Open Sans"/>
                <a:cs typeface="Open Sans"/>
                <a:sym typeface="Open Sans"/>
              </a:rPr>
              <a:t>Conv #3</a:t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latin typeface="Open Sans"/>
                <a:ea typeface="Open Sans"/>
                <a:cs typeface="Open Sans"/>
                <a:sym typeface="Open Sans"/>
              </a:rPr>
              <a:t>Unit #23</a:t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28" name="Google Shape;328;p4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381542" y="3164486"/>
            <a:ext cx="923100" cy="923100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40"/>
          <p:cNvSpPr txBox="1"/>
          <p:nvPr/>
        </p:nvSpPr>
        <p:spPr>
          <a:xfrm>
            <a:off x="5432050" y="4225625"/>
            <a:ext cx="923100" cy="5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latin typeface="Open Sans"/>
                <a:ea typeface="Open Sans"/>
                <a:cs typeface="Open Sans"/>
                <a:sym typeface="Open Sans"/>
              </a:rPr>
              <a:t>Conv #4</a:t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latin typeface="Open Sans"/>
                <a:ea typeface="Open Sans"/>
                <a:cs typeface="Open Sans"/>
                <a:sym typeface="Open Sans"/>
              </a:rPr>
              <a:t>Unit #26</a:t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30" name="Google Shape;330;p4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688808" y="3164477"/>
            <a:ext cx="923125" cy="923125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40"/>
          <p:cNvSpPr txBox="1"/>
          <p:nvPr/>
        </p:nvSpPr>
        <p:spPr>
          <a:xfrm>
            <a:off x="6714063" y="4225625"/>
            <a:ext cx="923100" cy="5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latin typeface="Open Sans"/>
                <a:ea typeface="Open Sans"/>
                <a:cs typeface="Open Sans"/>
                <a:sym typeface="Open Sans"/>
              </a:rPr>
              <a:t>Conv #5</a:t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latin typeface="Open Sans"/>
                <a:ea typeface="Open Sans"/>
                <a:cs typeface="Open Sans"/>
                <a:sym typeface="Open Sans"/>
              </a:rPr>
              <a:t>Unit #17</a:t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32" name="Google Shape;332;p4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996100" y="3164313"/>
            <a:ext cx="923100" cy="923425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0"/>
          <p:cNvSpPr txBox="1"/>
          <p:nvPr/>
        </p:nvSpPr>
        <p:spPr>
          <a:xfrm>
            <a:off x="7996088" y="4225625"/>
            <a:ext cx="923100" cy="5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latin typeface="Open Sans"/>
                <a:ea typeface="Open Sans"/>
                <a:cs typeface="Open Sans"/>
                <a:sym typeface="Open Sans"/>
              </a:rPr>
              <a:t>Conv #6</a:t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latin typeface="Open Sans"/>
                <a:ea typeface="Open Sans"/>
                <a:cs typeface="Open Sans"/>
                <a:sym typeface="Open Sans"/>
              </a:rPr>
              <a:t>Unit #43</a:t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4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Backward inspection</a:t>
            </a:r>
            <a:endParaRPr/>
          </a:p>
        </p:txBody>
      </p:sp>
      <p:sp>
        <p:nvSpPr>
          <p:cNvPr id="339" name="Google Shape;339;p41"/>
          <p:cNvSpPr txBox="1"/>
          <p:nvPr>
            <p:ph idx="1" type="body"/>
          </p:nvPr>
        </p:nvSpPr>
        <p:spPr>
          <a:xfrm>
            <a:off x="311700" y="1225225"/>
            <a:ext cx="8520600" cy="111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fr"/>
              <a:t>Starting from an output, a target class, inspect the neurons in previous layers contributing positively or negatively to the activation on this class, given an input sample</a:t>
            </a:r>
            <a:endParaRPr/>
          </a:p>
        </p:txBody>
      </p:sp>
      <p:pic>
        <p:nvPicPr>
          <p:cNvPr id="340" name="Google Shape;34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5825" y="2421625"/>
            <a:ext cx="3806336" cy="2495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Summary</a:t>
            </a:r>
            <a:endParaRPr/>
          </a:p>
        </p:txBody>
      </p:sp>
      <p:sp>
        <p:nvSpPr>
          <p:cNvPr id="95" name="Google Shape;95;p15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fr"/>
              <a:t>Neural Embedding Viewer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fr"/>
              <a:t>Weights and gradients evolution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fr"/>
              <a:t>DNN viewer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fr"/>
              <a:t>Next steps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fr"/>
              <a:t>Back up slides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42"/>
          <p:cNvSpPr txBox="1"/>
          <p:nvPr>
            <p:ph type="title"/>
          </p:nvPr>
        </p:nvSpPr>
        <p:spPr>
          <a:xfrm>
            <a:off x="311700" y="46975"/>
            <a:ext cx="8520600" cy="662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Inspection over epochs</a:t>
            </a:r>
            <a:endParaRPr/>
          </a:p>
        </p:txBody>
      </p:sp>
      <p:sp>
        <p:nvSpPr>
          <p:cNvPr id="346" name="Google Shape;346;p42"/>
          <p:cNvSpPr txBox="1"/>
          <p:nvPr>
            <p:ph idx="1" type="body"/>
          </p:nvPr>
        </p:nvSpPr>
        <p:spPr>
          <a:xfrm>
            <a:off x="311700" y="709075"/>
            <a:ext cx="8520600" cy="48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Inspect activations, weights and gradients over epochs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47" name="Google Shape;347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354901"/>
            <a:ext cx="4113600" cy="1715524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48" name="Google Shape;348;p42"/>
          <p:cNvSpPr/>
          <p:nvPr/>
        </p:nvSpPr>
        <p:spPr>
          <a:xfrm>
            <a:off x="1855050" y="1156500"/>
            <a:ext cx="1026900" cy="219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/>
              <a:t>Epoch 2</a:t>
            </a:r>
            <a:endParaRPr sz="1200"/>
          </a:p>
        </p:txBody>
      </p:sp>
      <p:pic>
        <p:nvPicPr>
          <p:cNvPr id="349" name="Google Shape;349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8928" y="1354900"/>
            <a:ext cx="4143372" cy="1715525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50" name="Google Shape;350;p42"/>
          <p:cNvSpPr/>
          <p:nvPr/>
        </p:nvSpPr>
        <p:spPr>
          <a:xfrm>
            <a:off x="6247163" y="1156500"/>
            <a:ext cx="1026900" cy="219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/>
              <a:t>Epoch 5</a:t>
            </a:r>
            <a:endParaRPr sz="1200"/>
          </a:p>
        </p:txBody>
      </p:sp>
      <p:pic>
        <p:nvPicPr>
          <p:cNvPr id="351" name="Google Shape;351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4688" y="3325900"/>
            <a:ext cx="4127632" cy="1715525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52" name="Google Shape;352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88925" y="3326350"/>
            <a:ext cx="4143375" cy="1714623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53" name="Google Shape;353;p42"/>
          <p:cNvSpPr/>
          <p:nvPr/>
        </p:nvSpPr>
        <p:spPr>
          <a:xfrm>
            <a:off x="6247163" y="3160050"/>
            <a:ext cx="1026900" cy="219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/>
              <a:t>Epoch 25</a:t>
            </a:r>
            <a:endParaRPr sz="1200"/>
          </a:p>
        </p:txBody>
      </p:sp>
      <p:sp>
        <p:nvSpPr>
          <p:cNvPr id="354" name="Google Shape;354;p42"/>
          <p:cNvSpPr/>
          <p:nvPr/>
        </p:nvSpPr>
        <p:spPr>
          <a:xfrm>
            <a:off x="1855050" y="3160050"/>
            <a:ext cx="1026900" cy="219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/>
              <a:t>Epoch 15</a:t>
            </a:r>
            <a:endParaRPr sz="12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43"/>
          <p:cNvSpPr txBox="1"/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Next Steps</a:t>
            </a:r>
            <a:endParaRPr/>
          </a:p>
        </p:txBody>
      </p:sp>
      <p:sp>
        <p:nvSpPr>
          <p:cNvPr id="360" name="Google Shape;360;p43"/>
          <p:cNvSpPr txBox="1"/>
          <p:nvPr>
            <p:ph idx="1" type="subTitle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p4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44"/>
          <p:cNvSpPr txBox="1"/>
          <p:nvPr>
            <p:ph idx="4294967295" type="body"/>
          </p:nvPr>
        </p:nvSpPr>
        <p:spPr>
          <a:xfrm>
            <a:off x="311700" y="1027275"/>
            <a:ext cx="8520600" cy="3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/>
              <a:t>The developed tools are of interest for pedagogical teaching and professional use</a:t>
            </a:r>
            <a:endParaRPr/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/>
              <a:t>We have decided to carry on the development of each tool and implement new functions.</a:t>
            </a:r>
            <a:endParaRPr/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/>
              <a:t>Moreover, we want to focus on the data visualisation which represents a large part of project and fundamental lecture this quarter through :</a:t>
            </a:r>
            <a:endParaRPr/>
          </a:p>
          <a:p>
            <a:pPr indent="-317500" lvl="1" marL="914400" rtl="0" algn="just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fr"/>
              <a:t>having a tool with comprehensive functions,</a:t>
            </a:r>
            <a:endParaRPr/>
          </a:p>
          <a:p>
            <a:pPr indent="-317500" lvl="1" marL="914400" rtl="0" algn="just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fr"/>
              <a:t>developing an interface more interactive,</a:t>
            </a:r>
            <a:endParaRPr/>
          </a:p>
          <a:p>
            <a:pPr indent="-317500" lvl="1" marL="914400" rtl="0" algn="just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fr"/>
              <a:t>ensuring a good user experience (feedbacks, beta-testing).</a:t>
            </a:r>
            <a:endParaRPr/>
          </a:p>
        </p:txBody>
      </p:sp>
      <p:sp>
        <p:nvSpPr>
          <p:cNvPr id="367" name="Google Shape;367;p44"/>
          <p:cNvSpPr txBox="1"/>
          <p:nvPr>
            <p:ph type="title"/>
          </p:nvPr>
        </p:nvSpPr>
        <p:spPr>
          <a:xfrm>
            <a:off x="311700" y="19597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Last steps before final restitution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45"/>
          <p:cNvSpPr txBox="1"/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Backup slides</a:t>
            </a:r>
            <a:endParaRPr/>
          </a:p>
        </p:txBody>
      </p:sp>
      <p:sp>
        <p:nvSpPr>
          <p:cNvPr id="373" name="Google Shape;373;p45"/>
          <p:cNvSpPr txBox="1"/>
          <p:nvPr>
            <p:ph idx="1" type="subTitle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p45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4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DNN Viewer architecture 1</a:t>
            </a:r>
            <a:endParaRPr/>
          </a:p>
        </p:txBody>
      </p:sp>
      <p:sp>
        <p:nvSpPr>
          <p:cNvPr id="380" name="Google Shape;380;p46"/>
          <p:cNvSpPr/>
          <p:nvPr/>
        </p:nvSpPr>
        <p:spPr>
          <a:xfrm>
            <a:off x="3658350" y="1365650"/>
            <a:ext cx="1827300" cy="545100"/>
          </a:xfrm>
          <a:prstGeom prst="roundRect">
            <a:avLst>
              <a:gd fmla="val 16667" name="adj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Dash app</a:t>
            </a:r>
            <a:endParaRPr/>
          </a:p>
        </p:txBody>
      </p:sp>
      <p:sp>
        <p:nvSpPr>
          <p:cNvPr id="381" name="Google Shape;381;p46"/>
          <p:cNvSpPr/>
          <p:nvPr/>
        </p:nvSpPr>
        <p:spPr>
          <a:xfrm>
            <a:off x="741200" y="1365650"/>
            <a:ext cx="1827300" cy="545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main</a:t>
            </a:r>
            <a:endParaRPr/>
          </a:p>
        </p:txBody>
      </p:sp>
      <p:cxnSp>
        <p:nvCxnSpPr>
          <p:cNvPr id="382" name="Google Shape;382;p46"/>
          <p:cNvCxnSpPr>
            <a:stCxn id="380" idx="1"/>
            <a:endCxn id="381" idx="3"/>
          </p:cNvCxnSpPr>
          <p:nvPr/>
        </p:nvCxnSpPr>
        <p:spPr>
          <a:xfrm rot="10800000">
            <a:off x="2568450" y="1638200"/>
            <a:ext cx="10899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83" name="Google Shape;383;p46"/>
          <p:cNvSpPr/>
          <p:nvPr/>
        </p:nvSpPr>
        <p:spPr>
          <a:xfrm>
            <a:off x="741200" y="2450825"/>
            <a:ext cx="1827300" cy="545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/>
              <a:t>widgets.</a:t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Router</a:t>
            </a:r>
            <a:endParaRPr/>
          </a:p>
        </p:txBody>
      </p:sp>
      <p:cxnSp>
        <p:nvCxnSpPr>
          <p:cNvPr id="384" name="Google Shape;384;p46"/>
          <p:cNvCxnSpPr>
            <a:stCxn id="383" idx="0"/>
            <a:endCxn id="381" idx="2"/>
          </p:cNvCxnSpPr>
          <p:nvPr/>
        </p:nvCxnSpPr>
        <p:spPr>
          <a:xfrm rot="10800000">
            <a:off x="1654850" y="1910825"/>
            <a:ext cx="0" cy="540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85" name="Google Shape;385;p46"/>
          <p:cNvSpPr/>
          <p:nvPr/>
        </p:nvSpPr>
        <p:spPr>
          <a:xfrm>
            <a:off x="741200" y="3362000"/>
            <a:ext cx="1827300" cy="545100"/>
          </a:xfrm>
          <a:prstGeom prst="roundRect">
            <a:avLst>
              <a:gd fmla="val 16667" name="adj"/>
            </a:avLst>
          </a:prstGeom>
          <a:solidFill>
            <a:srgbClr val="F1C232"/>
          </a:solidFill>
          <a:ln cap="flat" cmpd="sng" w="19050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pages[] : AbstractDashboard</a:t>
            </a:r>
            <a:endParaRPr/>
          </a:p>
        </p:txBody>
      </p:sp>
      <p:cxnSp>
        <p:nvCxnSpPr>
          <p:cNvPr id="386" name="Google Shape;386;p46"/>
          <p:cNvCxnSpPr>
            <a:stCxn id="385" idx="0"/>
            <a:endCxn id="383" idx="2"/>
          </p:cNvCxnSpPr>
          <p:nvPr/>
        </p:nvCxnSpPr>
        <p:spPr>
          <a:xfrm rot="10800000">
            <a:off x="1654850" y="2996000"/>
            <a:ext cx="0" cy="366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diamond"/>
          </a:ln>
        </p:spPr>
      </p:cxnSp>
      <p:sp>
        <p:nvSpPr>
          <p:cNvPr id="387" name="Google Shape;387;p46"/>
          <p:cNvSpPr/>
          <p:nvPr/>
        </p:nvSpPr>
        <p:spPr>
          <a:xfrm>
            <a:off x="6100075" y="2450863"/>
            <a:ext cx="2617200" cy="545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/>
              <a:t>bridge.</a:t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AbstractModelSequence</a:t>
            </a:r>
            <a:endParaRPr/>
          </a:p>
        </p:txBody>
      </p:sp>
      <p:sp>
        <p:nvSpPr>
          <p:cNvPr id="388" name="Google Shape;388;p46"/>
          <p:cNvSpPr/>
          <p:nvPr/>
        </p:nvSpPr>
        <p:spPr>
          <a:xfrm>
            <a:off x="6100075" y="3362038"/>
            <a:ext cx="2617200" cy="5451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/>
              <a:t>bridge.</a:t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Keras</a:t>
            </a:r>
            <a:r>
              <a:rPr lang="fr"/>
              <a:t>ModelSequence</a:t>
            </a:r>
            <a:endParaRPr/>
          </a:p>
        </p:txBody>
      </p:sp>
      <p:cxnSp>
        <p:nvCxnSpPr>
          <p:cNvPr id="389" name="Google Shape;389;p46"/>
          <p:cNvCxnSpPr>
            <a:stCxn id="388" idx="0"/>
            <a:endCxn id="387" idx="2"/>
          </p:cNvCxnSpPr>
          <p:nvPr/>
        </p:nvCxnSpPr>
        <p:spPr>
          <a:xfrm rot="10800000">
            <a:off x="7408675" y="2996038"/>
            <a:ext cx="0" cy="366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90" name="Google Shape;390;p46"/>
          <p:cNvSpPr txBox="1"/>
          <p:nvPr/>
        </p:nvSpPr>
        <p:spPr>
          <a:xfrm>
            <a:off x="7408675" y="2984638"/>
            <a:ext cx="1149000" cy="3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latin typeface="Open Sans"/>
                <a:ea typeface="Open Sans"/>
                <a:cs typeface="Open Sans"/>
                <a:sym typeface="Open Sans"/>
              </a:rPr>
              <a:t>Implement</a:t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91" name="Google Shape;391;p46"/>
          <p:cNvSpPr/>
          <p:nvPr/>
        </p:nvSpPr>
        <p:spPr>
          <a:xfrm>
            <a:off x="408500" y="4273175"/>
            <a:ext cx="2489700" cy="5451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fr" sz="1200"/>
              <a:t>main_model_selection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fr" sz="1200"/>
              <a:t>main_network_view</a:t>
            </a:r>
            <a:endParaRPr sz="1200"/>
          </a:p>
        </p:txBody>
      </p:sp>
      <p:cxnSp>
        <p:nvCxnSpPr>
          <p:cNvPr id="392" name="Google Shape;392;p46"/>
          <p:cNvCxnSpPr>
            <a:stCxn id="391" idx="0"/>
            <a:endCxn id="385" idx="2"/>
          </p:cNvCxnSpPr>
          <p:nvPr/>
        </p:nvCxnSpPr>
        <p:spPr>
          <a:xfrm flipH="1" rot="10800000">
            <a:off x="1653350" y="3907175"/>
            <a:ext cx="1500" cy="366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93" name="Google Shape;393;p46"/>
          <p:cNvSpPr txBox="1"/>
          <p:nvPr/>
        </p:nvSpPr>
        <p:spPr>
          <a:xfrm>
            <a:off x="1686875" y="3895775"/>
            <a:ext cx="1149000" cy="3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latin typeface="Open Sans"/>
                <a:ea typeface="Open Sans"/>
                <a:cs typeface="Open Sans"/>
                <a:sym typeface="Open Sans"/>
              </a:rPr>
              <a:t>Implement</a:t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394" name="Google Shape;394;p46"/>
          <p:cNvCxnSpPr>
            <a:stCxn id="387" idx="0"/>
            <a:endCxn id="381" idx="2"/>
          </p:cNvCxnSpPr>
          <p:nvPr/>
        </p:nvCxnSpPr>
        <p:spPr>
          <a:xfrm flipH="1" rot="5400000">
            <a:off x="4261825" y="-695987"/>
            <a:ext cx="540000" cy="5753700"/>
          </a:xfrm>
          <a:prstGeom prst="bentConnector3">
            <a:avLst>
              <a:gd fmla="val 50010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5" name="Google Shape;395;p46"/>
          <p:cNvSpPr/>
          <p:nvPr/>
        </p:nvSpPr>
        <p:spPr>
          <a:xfrm>
            <a:off x="6495025" y="1365650"/>
            <a:ext cx="1827300" cy="545100"/>
          </a:xfrm>
          <a:prstGeom prst="roundRect">
            <a:avLst>
              <a:gd fmla="val 16667" name="adj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Flask server</a:t>
            </a:r>
            <a:endParaRPr/>
          </a:p>
        </p:txBody>
      </p:sp>
      <p:cxnSp>
        <p:nvCxnSpPr>
          <p:cNvPr id="396" name="Google Shape;396;p46"/>
          <p:cNvCxnSpPr>
            <a:stCxn id="395" idx="1"/>
            <a:endCxn id="380" idx="3"/>
          </p:cNvCxnSpPr>
          <p:nvPr/>
        </p:nvCxnSpPr>
        <p:spPr>
          <a:xfrm rot="10800000">
            <a:off x="5485525" y="1638200"/>
            <a:ext cx="10095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97" name="Google Shape;397;p46"/>
          <p:cNvSpPr/>
          <p:nvPr/>
        </p:nvSpPr>
        <p:spPr>
          <a:xfrm>
            <a:off x="3618113" y="2451000"/>
            <a:ext cx="1827300" cy="545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/>
              <a:t>Grapher</a:t>
            </a:r>
            <a:endParaRPr/>
          </a:p>
        </p:txBody>
      </p:sp>
      <p:cxnSp>
        <p:nvCxnSpPr>
          <p:cNvPr id="398" name="Google Shape;398;p46"/>
          <p:cNvCxnSpPr>
            <a:stCxn id="381" idx="2"/>
            <a:endCxn id="397" idx="0"/>
          </p:cNvCxnSpPr>
          <p:nvPr/>
        </p:nvCxnSpPr>
        <p:spPr>
          <a:xfrm flipH="1" rot="-5400000">
            <a:off x="2823200" y="742400"/>
            <a:ext cx="540300" cy="2877000"/>
          </a:xfrm>
          <a:prstGeom prst="bentConnector3">
            <a:avLst>
              <a:gd fmla="val 49995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9" name="Google Shape;399;p46"/>
          <p:cNvSpPr/>
          <p:nvPr/>
        </p:nvSpPr>
        <p:spPr>
          <a:xfrm>
            <a:off x="3619600" y="3362175"/>
            <a:ext cx="1827300" cy="545100"/>
          </a:xfrm>
          <a:prstGeom prst="roundRect">
            <a:avLst>
              <a:gd fmla="val 16667" name="adj"/>
            </a:avLst>
          </a:prstGeom>
          <a:solidFill>
            <a:srgbClr val="F1C232"/>
          </a:solidFill>
          <a:ln cap="flat" cmpd="sng" w="19050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layers</a:t>
            </a:r>
            <a:r>
              <a:rPr lang="fr"/>
              <a:t>[] : </a:t>
            </a:r>
            <a:r>
              <a:rPr lang="fr" sz="1200"/>
              <a:t>layers.</a:t>
            </a:r>
            <a:r>
              <a:rPr lang="fr"/>
              <a:t>AbstractLayer</a:t>
            </a:r>
            <a:endParaRPr/>
          </a:p>
        </p:txBody>
      </p:sp>
      <p:cxnSp>
        <p:nvCxnSpPr>
          <p:cNvPr id="400" name="Google Shape;400;p46"/>
          <p:cNvCxnSpPr>
            <a:stCxn id="399" idx="0"/>
            <a:endCxn id="397" idx="2"/>
          </p:cNvCxnSpPr>
          <p:nvPr/>
        </p:nvCxnSpPr>
        <p:spPr>
          <a:xfrm rot="10800000">
            <a:off x="4531750" y="2996175"/>
            <a:ext cx="1500" cy="366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diamond"/>
          </a:ln>
        </p:spPr>
      </p:cxnSp>
      <p:sp>
        <p:nvSpPr>
          <p:cNvPr id="401" name="Google Shape;401;p46"/>
          <p:cNvSpPr/>
          <p:nvPr/>
        </p:nvSpPr>
        <p:spPr>
          <a:xfrm>
            <a:off x="3286900" y="4273350"/>
            <a:ext cx="2489700" cy="6303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fr" sz="1200"/>
              <a:t>layers.Convo2D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fr" sz="1200"/>
              <a:t>layers.Dense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fr" sz="1200"/>
              <a:t>layers.Input</a:t>
            </a:r>
            <a:endParaRPr sz="1200"/>
          </a:p>
        </p:txBody>
      </p:sp>
      <p:cxnSp>
        <p:nvCxnSpPr>
          <p:cNvPr id="402" name="Google Shape;402;p46"/>
          <p:cNvCxnSpPr>
            <a:stCxn id="401" idx="0"/>
            <a:endCxn id="399" idx="2"/>
          </p:cNvCxnSpPr>
          <p:nvPr/>
        </p:nvCxnSpPr>
        <p:spPr>
          <a:xfrm flipH="1" rot="10800000">
            <a:off x="4531750" y="3907350"/>
            <a:ext cx="1500" cy="366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03" name="Google Shape;403;p46"/>
          <p:cNvSpPr txBox="1"/>
          <p:nvPr/>
        </p:nvSpPr>
        <p:spPr>
          <a:xfrm>
            <a:off x="4565275" y="3895950"/>
            <a:ext cx="1149000" cy="3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latin typeface="Open Sans"/>
                <a:ea typeface="Open Sans"/>
                <a:cs typeface="Open Sans"/>
                <a:sym typeface="Open Sans"/>
              </a:rPr>
              <a:t>Implement</a:t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47"/>
          <p:cNvSpPr txBox="1"/>
          <p:nvPr>
            <p:ph type="title"/>
          </p:nvPr>
        </p:nvSpPr>
        <p:spPr>
          <a:xfrm>
            <a:off x="311700" y="180025"/>
            <a:ext cx="8520600" cy="705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DNN Viewer layer connection plot</a:t>
            </a:r>
            <a:endParaRPr/>
          </a:p>
        </p:txBody>
      </p:sp>
      <p:sp>
        <p:nvSpPr>
          <p:cNvPr id="409" name="Google Shape;409;p47"/>
          <p:cNvSpPr/>
          <p:nvPr/>
        </p:nvSpPr>
        <p:spPr>
          <a:xfrm>
            <a:off x="2960225" y="1447879"/>
            <a:ext cx="215400" cy="215400"/>
          </a:xfrm>
          <a:prstGeom prst="ellipse">
            <a:avLst/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" name="Google Shape;410;p47"/>
          <p:cNvSpPr/>
          <p:nvPr/>
        </p:nvSpPr>
        <p:spPr>
          <a:xfrm>
            <a:off x="2960225" y="1707333"/>
            <a:ext cx="215400" cy="2154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Google Shape;411;p47"/>
          <p:cNvSpPr/>
          <p:nvPr/>
        </p:nvSpPr>
        <p:spPr>
          <a:xfrm>
            <a:off x="2960225" y="1966788"/>
            <a:ext cx="215400" cy="2154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p47"/>
          <p:cNvSpPr/>
          <p:nvPr/>
        </p:nvSpPr>
        <p:spPr>
          <a:xfrm>
            <a:off x="2960225" y="2226242"/>
            <a:ext cx="215400" cy="215400"/>
          </a:xfrm>
          <a:prstGeom prst="ellipse">
            <a:avLst/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p47"/>
          <p:cNvSpPr/>
          <p:nvPr/>
        </p:nvSpPr>
        <p:spPr>
          <a:xfrm>
            <a:off x="2960225" y="2485696"/>
            <a:ext cx="215400" cy="2154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Google Shape;414;p47"/>
          <p:cNvSpPr/>
          <p:nvPr/>
        </p:nvSpPr>
        <p:spPr>
          <a:xfrm>
            <a:off x="2960225" y="2745150"/>
            <a:ext cx="215400" cy="2154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p47"/>
          <p:cNvSpPr/>
          <p:nvPr/>
        </p:nvSpPr>
        <p:spPr>
          <a:xfrm>
            <a:off x="2960225" y="1188425"/>
            <a:ext cx="215400" cy="2154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p47"/>
          <p:cNvSpPr/>
          <p:nvPr/>
        </p:nvSpPr>
        <p:spPr>
          <a:xfrm>
            <a:off x="2960225" y="3264054"/>
            <a:ext cx="215400" cy="2154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p47"/>
          <p:cNvSpPr/>
          <p:nvPr/>
        </p:nvSpPr>
        <p:spPr>
          <a:xfrm>
            <a:off x="2960225" y="3523508"/>
            <a:ext cx="215400" cy="2154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p47"/>
          <p:cNvSpPr/>
          <p:nvPr/>
        </p:nvSpPr>
        <p:spPr>
          <a:xfrm>
            <a:off x="2960225" y="3782963"/>
            <a:ext cx="215400" cy="215400"/>
          </a:xfrm>
          <a:prstGeom prst="ellipse">
            <a:avLst/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p47"/>
          <p:cNvSpPr/>
          <p:nvPr/>
        </p:nvSpPr>
        <p:spPr>
          <a:xfrm>
            <a:off x="2960225" y="4042417"/>
            <a:ext cx="215400" cy="2154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p47"/>
          <p:cNvSpPr/>
          <p:nvPr/>
        </p:nvSpPr>
        <p:spPr>
          <a:xfrm>
            <a:off x="2960225" y="4301871"/>
            <a:ext cx="215400" cy="2154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p47"/>
          <p:cNvSpPr/>
          <p:nvPr/>
        </p:nvSpPr>
        <p:spPr>
          <a:xfrm>
            <a:off x="2960225" y="3004600"/>
            <a:ext cx="215400" cy="2154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p47"/>
          <p:cNvSpPr/>
          <p:nvPr/>
        </p:nvSpPr>
        <p:spPr>
          <a:xfrm>
            <a:off x="4820150" y="1447879"/>
            <a:ext cx="215400" cy="2154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" name="Google Shape;423;p47"/>
          <p:cNvSpPr/>
          <p:nvPr/>
        </p:nvSpPr>
        <p:spPr>
          <a:xfrm>
            <a:off x="4820150" y="1707333"/>
            <a:ext cx="215400" cy="215400"/>
          </a:xfrm>
          <a:prstGeom prst="ellipse">
            <a:avLst/>
          </a:prstGeom>
          <a:solidFill>
            <a:srgbClr val="BF9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p47"/>
          <p:cNvSpPr/>
          <p:nvPr/>
        </p:nvSpPr>
        <p:spPr>
          <a:xfrm>
            <a:off x="4820150" y="1966788"/>
            <a:ext cx="215400" cy="2154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" name="Google Shape;425;p47"/>
          <p:cNvSpPr/>
          <p:nvPr/>
        </p:nvSpPr>
        <p:spPr>
          <a:xfrm>
            <a:off x="4820150" y="2226242"/>
            <a:ext cx="215400" cy="2154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" name="Google Shape;426;p47"/>
          <p:cNvSpPr/>
          <p:nvPr/>
        </p:nvSpPr>
        <p:spPr>
          <a:xfrm>
            <a:off x="4820150" y="2485696"/>
            <a:ext cx="215400" cy="2154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p47"/>
          <p:cNvSpPr/>
          <p:nvPr/>
        </p:nvSpPr>
        <p:spPr>
          <a:xfrm>
            <a:off x="4820150" y="2745150"/>
            <a:ext cx="215400" cy="2154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" name="Google Shape;428;p47"/>
          <p:cNvSpPr/>
          <p:nvPr/>
        </p:nvSpPr>
        <p:spPr>
          <a:xfrm>
            <a:off x="4820150" y="1188425"/>
            <a:ext cx="215400" cy="2154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" name="Google Shape;429;p47"/>
          <p:cNvSpPr/>
          <p:nvPr/>
        </p:nvSpPr>
        <p:spPr>
          <a:xfrm>
            <a:off x="4820150" y="3264054"/>
            <a:ext cx="215400" cy="2154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0" name="Google Shape;430;p47"/>
          <p:cNvSpPr/>
          <p:nvPr/>
        </p:nvSpPr>
        <p:spPr>
          <a:xfrm>
            <a:off x="4820150" y="3523508"/>
            <a:ext cx="215400" cy="2154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1" name="Google Shape;431;p47"/>
          <p:cNvSpPr/>
          <p:nvPr/>
        </p:nvSpPr>
        <p:spPr>
          <a:xfrm>
            <a:off x="4820150" y="3782963"/>
            <a:ext cx="215400" cy="2154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Google Shape;432;p47"/>
          <p:cNvSpPr/>
          <p:nvPr/>
        </p:nvSpPr>
        <p:spPr>
          <a:xfrm>
            <a:off x="4820150" y="4042417"/>
            <a:ext cx="215400" cy="2154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47"/>
          <p:cNvSpPr/>
          <p:nvPr/>
        </p:nvSpPr>
        <p:spPr>
          <a:xfrm>
            <a:off x="4820150" y="3004600"/>
            <a:ext cx="215400" cy="2154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" name="Google Shape;434;p47"/>
          <p:cNvSpPr/>
          <p:nvPr/>
        </p:nvSpPr>
        <p:spPr>
          <a:xfrm>
            <a:off x="6576350" y="1447879"/>
            <a:ext cx="215400" cy="2154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p47"/>
          <p:cNvSpPr/>
          <p:nvPr/>
        </p:nvSpPr>
        <p:spPr>
          <a:xfrm>
            <a:off x="6576350" y="1707333"/>
            <a:ext cx="215400" cy="2154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6" name="Google Shape;436;p47"/>
          <p:cNvSpPr/>
          <p:nvPr/>
        </p:nvSpPr>
        <p:spPr>
          <a:xfrm>
            <a:off x="6576350" y="1966788"/>
            <a:ext cx="215400" cy="2154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" name="Google Shape;437;p47"/>
          <p:cNvSpPr/>
          <p:nvPr/>
        </p:nvSpPr>
        <p:spPr>
          <a:xfrm>
            <a:off x="6576350" y="2226242"/>
            <a:ext cx="215400" cy="215400"/>
          </a:xfrm>
          <a:prstGeom prst="ellipse">
            <a:avLst/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47"/>
          <p:cNvSpPr/>
          <p:nvPr/>
        </p:nvSpPr>
        <p:spPr>
          <a:xfrm>
            <a:off x="6576350" y="2485696"/>
            <a:ext cx="215400" cy="215400"/>
          </a:xfrm>
          <a:prstGeom prst="ellipse">
            <a:avLst/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" name="Google Shape;439;p47"/>
          <p:cNvSpPr/>
          <p:nvPr/>
        </p:nvSpPr>
        <p:spPr>
          <a:xfrm>
            <a:off x="6576350" y="2745150"/>
            <a:ext cx="215400" cy="2154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" name="Google Shape;440;p47"/>
          <p:cNvSpPr/>
          <p:nvPr/>
        </p:nvSpPr>
        <p:spPr>
          <a:xfrm>
            <a:off x="6576350" y="1188425"/>
            <a:ext cx="215400" cy="2154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" name="Google Shape;441;p47"/>
          <p:cNvSpPr/>
          <p:nvPr/>
        </p:nvSpPr>
        <p:spPr>
          <a:xfrm>
            <a:off x="6576350" y="3264054"/>
            <a:ext cx="215400" cy="2154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" name="Google Shape;442;p47"/>
          <p:cNvSpPr/>
          <p:nvPr/>
        </p:nvSpPr>
        <p:spPr>
          <a:xfrm>
            <a:off x="6576350" y="3523508"/>
            <a:ext cx="215400" cy="2154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47"/>
          <p:cNvSpPr/>
          <p:nvPr/>
        </p:nvSpPr>
        <p:spPr>
          <a:xfrm>
            <a:off x="6576350" y="3782963"/>
            <a:ext cx="215400" cy="215400"/>
          </a:xfrm>
          <a:prstGeom prst="ellipse">
            <a:avLst/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p47"/>
          <p:cNvSpPr/>
          <p:nvPr/>
        </p:nvSpPr>
        <p:spPr>
          <a:xfrm>
            <a:off x="6576350" y="4042417"/>
            <a:ext cx="215400" cy="2154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Google Shape;445;p47"/>
          <p:cNvSpPr/>
          <p:nvPr/>
        </p:nvSpPr>
        <p:spPr>
          <a:xfrm>
            <a:off x="6576350" y="3004600"/>
            <a:ext cx="215400" cy="2154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46" name="Google Shape;446;p47"/>
          <p:cNvCxnSpPr>
            <a:stCxn id="423" idx="2"/>
            <a:endCxn id="409" idx="6"/>
          </p:cNvCxnSpPr>
          <p:nvPr/>
        </p:nvCxnSpPr>
        <p:spPr>
          <a:xfrm rot="10800000">
            <a:off x="3175550" y="1555533"/>
            <a:ext cx="1644600" cy="2595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47" name="Google Shape;447;p47"/>
          <p:cNvCxnSpPr>
            <a:stCxn id="423" idx="2"/>
            <a:endCxn id="412" idx="6"/>
          </p:cNvCxnSpPr>
          <p:nvPr/>
        </p:nvCxnSpPr>
        <p:spPr>
          <a:xfrm flipH="1">
            <a:off x="3175550" y="1815033"/>
            <a:ext cx="1644600" cy="5190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48" name="Google Shape;448;p47"/>
          <p:cNvCxnSpPr>
            <a:stCxn id="423" idx="2"/>
            <a:endCxn id="418" idx="6"/>
          </p:cNvCxnSpPr>
          <p:nvPr/>
        </p:nvCxnSpPr>
        <p:spPr>
          <a:xfrm flipH="1">
            <a:off x="3175550" y="1815033"/>
            <a:ext cx="1644600" cy="20757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49" name="Google Shape;449;p47"/>
          <p:cNvCxnSpPr>
            <a:stCxn id="423" idx="6"/>
            <a:endCxn id="443" idx="2"/>
          </p:cNvCxnSpPr>
          <p:nvPr/>
        </p:nvCxnSpPr>
        <p:spPr>
          <a:xfrm>
            <a:off x="5035550" y="1815033"/>
            <a:ext cx="1540800" cy="20757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50" name="Google Shape;450;p47"/>
          <p:cNvCxnSpPr>
            <a:stCxn id="423" idx="6"/>
            <a:endCxn id="437" idx="2"/>
          </p:cNvCxnSpPr>
          <p:nvPr/>
        </p:nvCxnSpPr>
        <p:spPr>
          <a:xfrm>
            <a:off x="5035550" y="1815033"/>
            <a:ext cx="1540800" cy="5190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51" name="Google Shape;451;p47"/>
          <p:cNvCxnSpPr>
            <a:stCxn id="423" idx="6"/>
            <a:endCxn id="438" idx="2"/>
          </p:cNvCxnSpPr>
          <p:nvPr/>
        </p:nvCxnSpPr>
        <p:spPr>
          <a:xfrm>
            <a:off x="5035550" y="1815033"/>
            <a:ext cx="1540800" cy="7785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52" name="Google Shape;452;p47"/>
          <p:cNvSpPr txBox="1"/>
          <p:nvPr/>
        </p:nvSpPr>
        <p:spPr>
          <a:xfrm>
            <a:off x="4345400" y="4561350"/>
            <a:ext cx="1164900" cy="5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Open Sans"/>
                <a:ea typeface="Open Sans"/>
                <a:cs typeface="Open Sans"/>
                <a:sym typeface="Open Sans"/>
              </a:rPr>
              <a:t>Selected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Open Sans"/>
                <a:ea typeface="Open Sans"/>
                <a:cs typeface="Open Sans"/>
                <a:sym typeface="Open Sans"/>
              </a:rPr>
              <a:t>Unit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53" name="Google Shape;453;p47"/>
          <p:cNvSpPr txBox="1"/>
          <p:nvPr/>
        </p:nvSpPr>
        <p:spPr>
          <a:xfrm>
            <a:off x="2218175" y="4607400"/>
            <a:ext cx="1699500" cy="5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latin typeface="Open Sans"/>
                <a:ea typeface="Open Sans"/>
                <a:cs typeface="Open Sans"/>
                <a:sym typeface="Open Sans"/>
              </a:rPr>
              <a:t>Connected unit become “active”</a:t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54" name="Google Shape;454;p47"/>
          <p:cNvSpPr/>
          <p:nvPr/>
        </p:nvSpPr>
        <p:spPr>
          <a:xfrm>
            <a:off x="884900" y="2485696"/>
            <a:ext cx="215400" cy="2154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" name="Google Shape;455;p47"/>
          <p:cNvSpPr/>
          <p:nvPr/>
        </p:nvSpPr>
        <p:spPr>
          <a:xfrm>
            <a:off x="884900" y="2745150"/>
            <a:ext cx="215400" cy="2154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p47"/>
          <p:cNvSpPr/>
          <p:nvPr/>
        </p:nvSpPr>
        <p:spPr>
          <a:xfrm>
            <a:off x="884900" y="3264054"/>
            <a:ext cx="215400" cy="2154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p47"/>
          <p:cNvSpPr/>
          <p:nvPr/>
        </p:nvSpPr>
        <p:spPr>
          <a:xfrm>
            <a:off x="884900" y="3523508"/>
            <a:ext cx="215400" cy="2154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" name="Google Shape;458;p47"/>
          <p:cNvSpPr/>
          <p:nvPr/>
        </p:nvSpPr>
        <p:spPr>
          <a:xfrm>
            <a:off x="884900" y="3782963"/>
            <a:ext cx="215400" cy="2154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" name="Google Shape;459;p47"/>
          <p:cNvSpPr/>
          <p:nvPr/>
        </p:nvSpPr>
        <p:spPr>
          <a:xfrm>
            <a:off x="884900" y="3004600"/>
            <a:ext cx="215400" cy="2154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" name="Google Shape;460;p47"/>
          <p:cNvSpPr/>
          <p:nvPr/>
        </p:nvSpPr>
        <p:spPr>
          <a:xfrm>
            <a:off x="884900" y="1449304"/>
            <a:ext cx="215400" cy="2154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1" name="Google Shape;461;p47"/>
          <p:cNvSpPr/>
          <p:nvPr/>
        </p:nvSpPr>
        <p:spPr>
          <a:xfrm>
            <a:off x="884900" y="1708758"/>
            <a:ext cx="215400" cy="2154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" name="Google Shape;462;p47"/>
          <p:cNvSpPr/>
          <p:nvPr/>
        </p:nvSpPr>
        <p:spPr>
          <a:xfrm>
            <a:off x="884900" y="1968213"/>
            <a:ext cx="215400" cy="2154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3" name="Google Shape;463;p47"/>
          <p:cNvSpPr/>
          <p:nvPr/>
        </p:nvSpPr>
        <p:spPr>
          <a:xfrm>
            <a:off x="884900" y="2227667"/>
            <a:ext cx="215400" cy="2154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4" name="Google Shape;464;p47"/>
          <p:cNvSpPr/>
          <p:nvPr/>
        </p:nvSpPr>
        <p:spPr>
          <a:xfrm>
            <a:off x="884900" y="1189850"/>
            <a:ext cx="215400" cy="2154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65" name="Google Shape;465;p47"/>
          <p:cNvCxnSpPr/>
          <p:nvPr/>
        </p:nvCxnSpPr>
        <p:spPr>
          <a:xfrm rot="10800000">
            <a:off x="1315625" y="1296033"/>
            <a:ext cx="1644600" cy="2595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66" name="Google Shape;466;p47"/>
          <p:cNvCxnSpPr>
            <a:stCxn id="409" idx="2"/>
          </p:cNvCxnSpPr>
          <p:nvPr/>
        </p:nvCxnSpPr>
        <p:spPr>
          <a:xfrm rot="10800000">
            <a:off x="1356425" y="1512379"/>
            <a:ext cx="1603800" cy="432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67" name="Google Shape;467;p47"/>
          <p:cNvCxnSpPr>
            <a:stCxn id="409" idx="2"/>
          </p:cNvCxnSpPr>
          <p:nvPr/>
        </p:nvCxnSpPr>
        <p:spPr>
          <a:xfrm flipH="1">
            <a:off x="1348325" y="1555579"/>
            <a:ext cx="1611900" cy="1644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68" name="Google Shape;468;p47"/>
          <p:cNvCxnSpPr/>
          <p:nvPr/>
        </p:nvCxnSpPr>
        <p:spPr>
          <a:xfrm rot="10800000">
            <a:off x="1315550" y="2061758"/>
            <a:ext cx="1644600" cy="2595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69" name="Google Shape;469;p47"/>
          <p:cNvCxnSpPr/>
          <p:nvPr/>
        </p:nvCxnSpPr>
        <p:spPr>
          <a:xfrm rot="10800000">
            <a:off x="1356350" y="2278104"/>
            <a:ext cx="1603800" cy="432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70" name="Google Shape;470;p47"/>
          <p:cNvCxnSpPr/>
          <p:nvPr/>
        </p:nvCxnSpPr>
        <p:spPr>
          <a:xfrm flipH="1">
            <a:off x="1348250" y="2321304"/>
            <a:ext cx="1611900" cy="1644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71" name="Google Shape;471;p47"/>
          <p:cNvCxnSpPr/>
          <p:nvPr/>
        </p:nvCxnSpPr>
        <p:spPr>
          <a:xfrm rot="10800000">
            <a:off x="1315625" y="3631233"/>
            <a:ext cx="1644600" cy="2595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72" name="Google Shape;472;p47"/>
          <p:cNvCxnSpPr/>
          <p:nvPr/>
        </p:nvCxnSpPr>
        <p:spPr>
          <a:xfrm rot="10800000">
            <a:off x="1356425" y="3847579"/>
            <a:ext cx="1603800" cy="432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73" name="Google Shape;473;p47"/>
          <p:cNvCxnSpPr/>
          <p:nvPr/>
        </p:nvCxnSpPr>
        <p:spPr>
          <a:xfrm flipH="1">
            <a:off x="1348325" y="3890779"/>
            <a:ext cx="1611900" cy="1644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74" name="Google Shape;474;p47"/>
          <p:cNvCxnSpPr/>
          <p:nvPr/>
        </p:nvCxnSpPr>
        <p:spPr>
          <a:xfrm flipH="1" rot="10800000">
            <a:off x="6791750" y="3657208"/>
            <a:ext cx="1644600" cy="2595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75" name="Google Shape;475;p47"/>
          <p:cNvCxnSpPr/>
          <p:nvPr/>
        </p:nvCxnSpPr>
        <p:spPr>
          <a:xfrm flipH="1" rot="10800000">
            <a:off x="6791750" y="3873554"/>
            <a:ext cx="1603800" cy="432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76" name="Google Shape;476;p47"/>
          <p:cNvCxnSpPr/>
          <p:nvPr/>
        </p:nvCxnSpPr>
        <p:spPr>
          <a:xfrm>
            <a:off x="6791750" y="3916754"/>
            <a:ext cx="1611900" cy="1644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77" name="Google Shape;477;p47"/>
          <p:cNvCxnSpPr/>
          <p:nvPr/>
        </p:nvCxnSpPr>
        <p:spPr>
          <a:xfrm flipH="1" rot="10800000">
            <a:off x="6791750" y="2062496"/>
            <a:ext cx="1644600" cy="2595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78" name="Google Shape;478;p47"/>
          <p:cNvCxnSpPr/>
          <p:nvPr/>
        </p:nvCxnSpPr>
        <p:spPr>
          <a:xfrm flipH="1" rot="10800000">
            <a:off x="6791750" y="2278842"/>
            <a:ext cx="1603800" cy="432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79" name="Google Shape;479;p47"/>
          <p:cNvCxnSpPr/>
          <p:nvPr/>
        </p:nvCxnSpPr>
        <p:spPr>
          <a:xfrm>
            <a:off x="6791750" y="2322042"/>
            <a:ext cx="1611900" cy="1644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80" name="Google Shape;480;p47"/>
          <p:cNvCxnSpPr/>
          <p:nvPr/>
        </p:nvCxnSpPr>
        <p:spPr>
          <a:xfrm flipH="1" rot="10800000">
            <a:off x="6791750" y="2321971"/>
            <a:ext cx="1644600" cy="2595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81" name="Google Shape;481;p47"/>
          <p:cNvCxnSpPr/>
          <p:nvPr/>
        </p:nvCxnSpPr>
        <p:spPr>
          <a:xfrm flipH="1" rot="10800000">
            <a:off x="6791750" y="2538317"/>
            <a:ext cx="1603800" cy="432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82" name="Google Shape;482;p47"/>
          <p:cNvCxnSpPr/>
          <p:nvPr/>
        </p:nvCxnSpPr>
        <p:spPr>
          <a:xfrm>
            <a:off x="6791750" y="2581517"/>
            <a:ext cx="1611900" cy="1644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83" name="Google Shape;483;p47"/>
          <p:cNvSpPr txBox="1"/>
          <p:nvPr/>
        </p:nvSpPr>
        <p:spPr>
          <a:xfrm>
            <a:off x="367800" y="4607400"/>
            <a:ext cx="1699500" cy="5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latin typeface="Open Sans"/>
                <a:ea typeface="Open Sans"/>
                <a:cs typeface="Open Sans"/>
                <a:sym typeface="Open Sans"/>
              </a:rPr>
              <a:t>Continue backward with active list</a:t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84" name="Google Shape;484;p47"/>
          <p:cNvSpPr txBox="1"/>
          <p:nvPr/>
        </p:nvSpPr>
        <p:spPr>
          <a:xfrm>
            <a:off x="7294425" y="4561350"/>
            <a:ext cx="1699500" cy="5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latin typeface="Open Sans"/>
                <a:ea typeface="Open Sans"/>
                <a:cs typeface="Open Sans"/>
                <a:sym typeface="Open Sans"/>
              </a:rPr>
              <a:t>Continue forward with active list</a:t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Project status</a:t>
            </a:r>
            <a:endParaRPr/>
          </a:p>
        </p:txBody>
      </p:sp>
      <p:sp>
        <p:nvSpPr>
          <p:cNvPr id="101" name="Google Shape;101;p16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/>
              <a:t>After a bibliographic work, we have decided to propose a proof of conception, a prototype visualisation tool.</a:t>
            </a:r>
            <a:endParaRPr/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/>
              <a:t>The aim is to visualise the training and the performance of a CNN for a task of picture classification.</a:t>
            </a:r>
            <a:endParaRPr/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i="1" lang="fr"/>
              <a:t>Nota bene : </a:t>
            </a:r>
            <a:r>
              <a:rPr lang="fr"/>
              <a:t>we do not have any news from our partner since the last meeting (P2 presentation), that is why we have followed our own intuitions and wills.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7"/>
          <p:cNvSpPr txBox="1"/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/>
              <a:t>Neural </a:t>
            </a:r>
            <a:r>
              <a:rPr b="1" lang="fr"/>
              <a:t>Embedding Viewer</a:t>
            </a:r>
            <a:endParaRPr b="1"/>
          </a:p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400"/>
              <a:t>Inspecting the </a:t>
            </a:r>
            <a:r>
              <a:rPr b="1" lang="fr" sz="1400"/>
              <a:t>Hidden Representations </a:t>
            </a:r>
            <a:r>
              <a:rPr lang="fr" sz="1400"/>
              <a:t>learned by Deep Convolutional Neural Networks with dimensionality reduction</a:t>
            </a:r>
            <a:endParaRPr sz="1400"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fr" sz="1400"/>
              <a:t>Training Phase Monitoring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" sz="1400"/>
              <a:t>(Post-Training) Model Interpretability</a:t>
            </a:r>
            <a:endParaRPr/>
          </a:p>
        </p:txBody>
      </p:sp>
      <p:pic>
        <p:nvPicPr>
          <p:cNvPr id="108" name="Google Shape;108;p17"/>
          <p:cNvPicPr preferRelativeResize="0"/>
          <p:nvPr/>
        </p:nvPicPr>
        <p:blipFill rotWithShape="1">
          <a:blip r:embed="rId3">
            <a:alphaModFix/>
          </a:blip>
          <a:srcRect b="0" l="4429" r="2512" t="0"/>
          <a:stretch/>
        </p:blipFill>
        <p:spPr>
          <a:xfrm>
            <a:off x="902600" y="2957625"/>
            <a:ext cx="2955024" cy="1786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8"/>
          <p:cNvSpPr txBox="1"/>
          <p:nvPr>
            <p:ph type="title"/>
          </p:nvPr>
        </p:nvSpPr>
        <p:spPr>
          <a:xfrm>
            <a:off x="311700" y="315925"/>
            <a:ext cx="70944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b="1" lang="fr" sz="3000"/>
              <a:t>Neural Embedding Viewer</a:t>
            </a:r>
            <a:endParaRPr b="1"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/>
              <a:t>1.1.		Motivation for embedding visualization</a:t>
            </a:r>
            <a:endParaRPr sz="3000"/>
          </a:p>
        </p:txBody>
      </p:sp>
      <p:pic>
        <p:nvPicPr>
          <p:cNvPr id="114" name="Google Shape;11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4125" y="1388650"/>
            <a:ext cx="2956150" cy="300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7724" y="1349262"/>
            <a:ext cx="3841476" cy="308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8"/>
          <p:cNvSpPr txBox="1"/>
          <p:nvPr/>
        </p:nvSpPr>
        <p:spPr>
          <a:xfrm>
            <a:off x="851850" y="4472350"/>
            <a:ext cx="2720700" cy="3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/>
              <a:t>Source</a:t>
            </a:r>
            <a:r>
              <a:rPr lang="fr" sz="1200"/>
              <a:t>:  Carter et al., 2019</a:t>
            </a:r>
            <a:endParaRPr sz="1200"/>
          </a:p>
        </p:txBody>
      </p:sp>
      <p:sp>
        <p:nvSpPr>
          <p:cNvPr id="117" name="Google Shape;117;p18"/>
          <p:cNvSpPr txBox="1"/>
          <p:nvPr/>
        </p:nvSpPr>
        <p:spPr>
          <a:xfrm>
            <a:off x="5215375" y="4472350"/>
            <a:ext cx="2720700" cy="3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/>
              <a:t>Source</a:t>
            </a:r>
            <a:r>
              <a:rPr lang="fr" sz="1200"/>
              <a:t>:  Peters et al., 2019</a:t>
            </a:r>
            <a:endParaRPr sz="12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9"/>
          <p:cNvSpPr txBox="1"/>
          <p:nvPr>
            <p:ph type="title"/>
          </p:nvPr>
        </p:nvSpPr>
        <p:spPr>
          <a:xfrm>
            <a:off x="311700" y="315925"/>
            <a:ext cx="76701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b="1" lang="fr" sz="3000"/>
              <a:t>Neural Embedding Viewer</a:t>
            </a:r>
            <a:endParaRPr b="1"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/>
              <a:t>1.1.		Motivation for embedding visualization</a:t>
            </a:r>
            <a:endParaRPr sz="3000"/>
          </a:p>
        </p:txBody>
      </p:sp>
      <p:pic>
        <p:nvPicPr>
          <p:cNvPr id="123" name="Google Shape;12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7775" y="4124634"/>
            <a:ext cx="1942678" cy="49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9775" y="1288912"/>
            <a:ext cx="8087624" cy="256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30450" y="3783586"/>
            <a:ext cx="1453800" cy="10367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11275" y="4124634"/>
            <a:ext cx="1674200" cy="49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9"/>
          <p:cNvPicPr preferRelativeResize="0"/>
          <p:nvPr/>
        </p:nvPicPr>
        <p:blipFill rotWithShape="1">
          <a:blip r:embed="rId7">
            <a:alphaModFix/>
          </a:blip>
          <a:srcRect b="0" l="0" r="0" t="29898"/>
          <a:stretch/>
        </p:blipFill>
        <p:spPr>
          <a:xfrm>
            <a:off x="7485475" y="3790275"/>
            <a:ext cx="1453800" cy="102334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8" name="Google Shape;128;p19"/>
          <p:cNvCxnSpPr/>
          <p:nvPr/>
        </p:nvCxnSpPr>
        <p:spPr>
          <a:xfrm flipH="1">
            <a:off x="5627825" y="800575"/>
            <a:ext cx="1453800" cy="795000"/>
          </a:xfrm>
          <a:prstGeom prst="straightConnector1">
            <a:avLst/>
          </a:prstGeom>
          <a:noFill/>
          <a:ln cap="flat" cmpd="sng" w="19050">
            <a:solidFill>
              <a:srgbClr val="CCA677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9" name="Google Shape;129;p19"/>
          <p:cNvSpPr txBox="1"/>
          <p:nvPr/>
        </p:nvSpPr>
        <p:spPr>
          <a:xfrm>
            <a:off x="7094100" y="373900"/>
            <a:ext cx="1942800" cy="5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/>
              <a:t>Neural Embeddings</a:t>
            </a:r>
            <a:endParaRPr sz="1300"/>
          </a:p>
        </p:txBody>
      </p:sp>
      <p:cxnSp>
        <p:nvCxnSpPr>
          <p:cNvPr id="130" name="Google Shape;130;p19"/>
          <p:cNvCxnSpPr/>
          <p:nvPr/>
        </p:nvCxnSpPr>
        <p:spPr>
          <a:xfrm flipH="1">
            <a:off x="4149600" y="785350"/>
            <a:ext cx="2944500" cy="959400"/>
          </a:xfrm>
          <a:prstGeom prst="straightConnector1">
            <a:avLst/>
          </a:prstGeom>
          <a:noFill/>
          <a:ln cap="flat" cmpd="sng" w="19050">
            <a:solidFill>
              <a:srgbClr val="CCA677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1" name="Google Shape;131;p19"/>
          <p:cNvCxnSpPr/>
          <p:nvPr/>
        </p:nvCxnSpPr>
        <p:spPr>
          <a:xfrm flipH="1">
            <a:off x="7032000" y="785350"/>
            <a:ext cx="62100" cy="487200"/>
          </a:xfrm>
          <a:prstGeom prst="straightConnector1">
            <a:avLst/>
          </a:prstGeom>
          <a:noFill/>
          <a:ln cap="flat" cmpd="sng" w="19050">
            <a:solidFill>
              <a:srgbClr val="CCA677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32" name="Google Shape;132;p19"/>
          <p:cNvPicPr preferRelativeResize="0"/>
          <p:nvPr/>
        </p:nvPicPr>
        <p:blipFill rotWithShape="1">
          <a:blip r:embed="rId8">
            <a:alphaModFix/>
          </a:blip>
          <a:srcRect b="66861" l="0" r="0" t="0"/>
          <a:stretch/>
        </p:blipFill>
        <p:spPr>
          <a:xfrm>
            <a:off x="3630275" y="3248100"/>
            <a:ext cx="1136425" cy="55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9"/>
          <p:cNvPicPr preferRelativeResize="0"/>
          <p:nvPr/>
        </p:nvPicPr>
        <p:blipFill rotWithShape="1">
          <a:blip r:embed="rId8">
            <a:alphaModFix/>
          </a:blip>
          <a:srcRect b="66861" l="0" r="0" t="0"/>
          <a:stretch/>
        </p:blipFill>
        <p:spPr>
          <a:xfrm>
            <a:off x="7802850" y="3248100"/>
            <a:ext cx="1136425" cy="557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0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b="1" lang="fr" sz="3000"/>
              <a:t>Neural Embedding Viewer</a:t>
            </a:r>
            <a:endParaRPr b="1"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3000"/>
              <a:t>1.1.		Motivation for embedding visualization</a:t>
            </a:r>
            <a:endParaRPr/>
          </a:p>
        </p:txBody>
      </p:sp>
      <p:sp>
        <p:nvSpPr>
          <p:cNvPr id="139" name="Google Shape;139;p20"/>
          <p:cNvSpPr txBox="1"/>
          <p:nvPr>
            <p:ph idx="1" type="body"/>
          </p:nvPr>
        </p:nvSpPr>
        <p:spPr>
          <a:xfrm>
            <a:off x="311700" y="1115825"/>
            <a:ext cx="8729700" cy="7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fr" sz="1400">
                <a:solidFill>
                  <a:srgbClr val="000000"/>
                </a:solidFill>
              </a:rPr>
              <a:t>Extremely popular in NLP with Word Embeddings (e.g. Word2Vec, BERT, XLNet) and can also be used in Computer Vision.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AutoNum type="arabicPeriod"/>
            </a:pPr>
            <a:r>
              <a:rPr b="1" lang="fr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Interpret / Audit Model Behaviour</a:t>
            </a:r>
            <a:endParaRPr b="1"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●"/>
            </a:pPr>
            <a:r>
              <a:rPr lang="fr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How does it perceives similar or dissimilar images (e.g. dog breeds vs. oceanic terrain)?</a:t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●"/>
            </a:pPr>
            <a:r>
              <a:rPr lang="fr" sz="1400">
                <a:solidFill>
                  <a:schemeClr val="lt1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AAA</a:t>
            </a:r>
            <a:endParaRPr sz="1400">
              <a:solidFill>
                <a:schemeClr val="lt1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AutoNum type="arabicPeriod"/>
            </a:pPr>
            <a:r>
              <a:rPr b="1" lang="fr" sz="1400">
                <a:solidFill>
                  <a:srgbClr val="FFFFFF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Visualize neuron activity / inactivity</a:t>
            </a:r>
            <a:endParaRPr b="1" sz="1400">
              <a:solidFill>
                <a:srgbClr val="FFFFFF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7500" lvl="0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●"/>
            </a:pPr>
            <a:r>
              <a:rPr lang="fr" sz="1400">
                <a:solidFill>
                  <a:srgbClr val="FFFFFF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Class specialization (Rauber et al., 2017)</a:t>
            </a:r>
            <a:endParaRPr sz="1400">
              <a:solidFill>
                <a:srgbClr val="FFFFFF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7500" lvl="0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●"/>
            </a:pPr>
            <a:r>
              <a:rPr lang="fr" sz="1400">
                <a:solidFill>
                  <a:srgbClr val="FFFFFF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Existence of “dead regions” (Pezzotti et al., 2018)</a:t>
            </a:r>
            <a:endParaRPr sz="1400">
              <a:solidFill>
                <a:srgbClr val="FFFFFF"/>
              </a:solidFill>
              <a:highlight>
                <a:schemeClr val="lt1"/>
              </a:highlight>
            </a:endParaRPr>
          </a:p>
        </p:txBody>
      </p:sp>
      <p:pic>
        <p:nvPicPr>
          <p:cNvPr id="140" name="Google Shape;140;p20"/>
          <p:cNvPicPr preferRelativeResize="0"/>
          <p:nvPr/>
        </p:nvPicPr>
        <p:blipFill rotWithShape="1">
          <a:blip r:embed="rId3">
            <a:alphaModFix/>
          </a:blip>
          <a:srcRect b="0" l="1536" r="0" t="0"/>
          <a:stretch/>
        </p:blipFill>
        <p:spPr>
          <a:xfrm>
            <a:off x="705350" y="1984150"/>
            <a:ext cx="3325302" cy="2568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0"/>
          <p:cNvPicPr preferRelativeResize="0"/>
          <p:nvPr/>
        </p:nvPicPr>
        <p:blipFill rotWithShape="1">
          <a:blip r:embed="rId4">
            <a:alphaModFix/>
          </a:blip>
          <a:srcRect b="0" l="0" r="2162" t="0"/>
          <a:stretch/>
        </p:blipFill>
        <p:spPr>
          <a:xfrm>
            <a:off x="4675032" y="2198488"/>
            <a:ext cx="3829143" cy="2139713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0"/>
          <p:cNvSpPr txBox="1"/>
          <p:nvPr/>
        </p:nvSpPr>
        <p:spPr>
          <a:xfrm>
            <a:off x="5215375" y="4472350"/>
            <a:ext cx="2720700" cy="3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/>
              <a:t>Source</a:t>
            </a:r>
            <a:r>
              <a:rPr lang="fr" sz="1200"/>
              <a:t>:  Carter et al., 2019</a:t>
            </a:r>
            <a:endParaRPr sz="1200"/>
          </a:p>
        </p:txBody>
      </p:sp>
      <p:sp>
        <p:nvSpPr>
          <p:cNvPr id="143" name="Google Shape;143;p20"/>
          <p:cNvSpPr txBox="1"/>
          <p:nvPr/>
        </p:nvSpPr>
        <p:spPr>
          <a:xfrm>
            <a:off x="851850" y="4472350"/>
            <a:ext cx="2990400" cy="3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1200">
                <a:solidFill>
                  <a:schemeClr val="dk1"/>
                </a:solidFill>
              </a:rPr>
              <a:t>Source</a:t>
            </a:r>
            <a:r>
              <a:rPr lang="fr" sz="1200">
                <a:solidFill>
                  <a:schemeClr val="dk1"/>
                </a:solidFill>
              </a:rPr>
              <a:t>:  </a:t>
            </a:r>
            <a:r>
              <a:rPr lang="fr" sz="1200" u="sng">
                <a:solidFill>
                  <a:schemeClr val="accent5"/>
                </a:solidFill>
                <a:hlinkClick r:id="rId5"/>
              </a:rPr>
              <a:t>https://projector.tensorflow.org/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b="1" lang="fr" sz="3000"/>
              <a:t>Neural Embedding Viewer</a:t>
            </a:r>
            <a:endParaRPr b="1"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3000"/>
              <a:t>1.2.		Demo: Training Phase of VGG-16 on CIFAR-10</a:t>
            </a:r>
            <a:endParaRPr sz="3000"/>
          </a:p>
        </p:txBody>
      </p:sp>
      <p:pic>
        <p:nvPicPr>
          <p:cNvPr id="149" name="Google Shape;14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99625"/>
            <a:ext cx="8839198" cy="3202608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1"/>
          <p:cNvSpPr txBox="1"/>
          <p:nvPr/>
        </p:nvSpPr>
        <p:spPr>
          <a:xfrm>
            <a:off x="2493775" y="4502950"/>
            <a:ext cx="4080000" cy="3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100">
                <a:latin typeface="Open Sans"/>
                <a:ea typeface="Open Sans"/>
                <a:cs typeface="Open Sans"/>
                <a:sym typeface="Open Sans"/>
              </a:rPr>
              <a:t>Jupyter Notebook Experiments with Vega Altair</a:t>
            </a:r>
            <a:endParaRPr sz="11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607D8B"/>
      </a:accent3>
      <a:accent4>
        <a:srgbClr val="78909C"/>
      </a:accent4>
      <a:accent5>
        <a:srgbClr val="57BB8A"/>
      </a:accent5>
      <a:accent6>
        <a:srgbClr val="DCE755"/>
      </a:accent6>
      <a:hlink>
        <a:srgbClr val="57BB8A"/>
      </a:hlink>
      <a:folHlink>
        <a:srgbClr val="57BB8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